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5673" autoAdjust="0"/>
  </p:normalViewPr>
  <p:slideViewPr>
    <p:cSldViewPr>
      <p:cViewPr varScale="1">
        <p:scale>
          <a:sx n="111" d="100"/>
          <a:sy n="111" d="100"/>
        </p:scale>
        <p:origin x="166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265"/>
          </a:xfrm>
          <a:prstGeom prst="rect">
            <a:avLst/>
          </a:prstGeom>
        </p:spPr>
        <p:txBody>
          <a:bodyPr vert="horz" lIns="94047" tIns="47024" rIns="94047" bIns="47024" rtlCol="0"/>
          <a:lstStyle>
            <a:lvl1pPr algn="l">
              <a:defRPr sz="1200"/>
            </a:lvl1pPr>
          </a:lstStyle>
          <a:p>
            <a:endParaRPr lang="en-US" dirty="0"/>
          </a:p>
        </p:txBody>
      </p:sp>
      <p:sp>
        <p:nvSpPr>
          <p:cNvPr id="3" name="Date Placeholder 2"/>
          <p:cNvSpPr>
            <a:spLocks noGrp="1"/>
          </p:cNvSpPr>
          <p:nvPr>
            <p:ph type="dt" idx="1"/>
          </p:nvPr>
        </p:nvSpPr>
        <p:spPr>
          <a:xfrm>
            <a:off x="4008705" y="1"/>
            <a:ext cx="3066733" cy="469265"/>
          </a:xfrm>
          <a:prstGeom prst="rect">
            <a:avLst/>
          </a:prstGeom>
        </p:spPr>
        <p:txBody>
          <a:bodyPr vert="horz" lIns="94047" tIns="47024" rIns="94047" bIns="47024" rtlCol="0"/>
          <a:lstStyle>
            <a:lvl1pPr algn="r">
              <a:defRPr sz="1200"/>
            </a:lvl1pPr>
          </a:lstStyle>
          <a:p>
            <a:fld id="{0751028B-063A-406A-AFA3-621FE2E36D3B}" type="datetimeFigureOut">
              <a:rPr lang="en-US" smtClean="0"/>
              <a:pPr/>
              <a:t>1/3/2016</a:t>
            </a:fld>
            <a:endParaRPr lang="en-US" dirty="0"/>
          </a:p>
        </p:txBody>
      </p:sp>
      <p:sp>
        <p:nvSpPr>
          <p:cNvPr id="4" name="Slide Image Placeholder 3"/>
          <p:cNvSpPr>
            <a:spLocks noGrp="1" noRot="1" noChangeAspect="1"/>
          </p:cNvSpPr>
          <p:nvPr>
            <p:ph type="sldImg" idx="2"/>
          </p:nvPr>
        </p:nvSpPr>
        <p:spPr>
          <a:xfrm>
            <a:off x="1192213" y="704850"/>
            <a:ext cx="4692650" cy="3519488"/>
          </a:xfrm>
          <a:prstGeom prst="rect">
            <a:avLst/>
          </a:prstGeom>
          <a:noFill/>
          <a:ln w="12700">
            <a:solidFill>
              <a:prstClr val="black"/>
            </a:solidFill>
          </a:ln>
        </p:spPr>
        <p:txBody>
          <a:bodyPr vert="horz" lIns="94047" tIns="47024" rIns="94047" bIns="47024" rtlCol="0" anchor="ctr"/>
          <a:lstStyle/>
          <a:p>
            <a:endParaRPr lang="en-US" dirty="0"/>
          </a:p>
        </p:txBody>
      </p:sp>
      <p:sp>
        <p:nvSpPr>
          <p:cNvPr id="5" name="Notes Placeholder 4"/>
          <p:cNvSpPr>
            <a:spLocks noGrp="1"/>
          </p:cNvSpPr>
          <p:nvPr>
            <p:ph type="body" sz="quarter" idx="3"/>
          </p:nvPr>
        </p:nvSpPr>
        <p:spPr>
          <a:xfrm>
            <a:off x="707708" y="4458019"/>
            <a:ext cx="5661660" cy="4223385"/>
          </a:xfrm>
          <a:prstGeom prst="rect">
            <a:avLst/>
          </a:prstGeom>
        </p:spPr>
        <p:txBody>
          <a:bodyPr vert="horz" lIns="94047" tIns="47024" rIns="94047" bIns="470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7"/>
            <a:ext cx="3066733" cy="469265"/>
          </a:xfrm>
          <a:prstGeom prst="rect">
            <a:avLst/>
          </a:prstGeom>
        </p:spPr>
        <p:txBody>
          <a:bodyPr vert="horz" lIns="94047" tIns="47024" rIns="94047" bIns="4702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914407"/>
            <a:ext cx="3066733" cy="469265"/>
          </a:xfrm>
          <a:prstGeom prst="rect">
            <a:avLst/>
          </a:prstGeom>
        </p:spPr>
        <p:txBody>
          <a:bodyPr vert="horz" lIns="94047" tIns="47024" rIns="94047" bIns="47024" rtlCol="0" anchor="b"/>
          <a:lstStyle>
            <a:lvl1pPr algn="r">
              <a:defRPr sz="1200"/>
            </a:lvl1pPr>
          </a:lstStyle>
          <a:p>
            <a:fld id="{16DAB301-9F6A-48F9-B810-3966C5683EED}" type="slidenum">
              <a:rPr lang="en-US" smtClean="0"/>
              <a:pPr/>
              <a:t>‹#›</a:t>
            </a:fld>
            <a:endParaRPr lang="en-US" dirty="0"/>
          </a:p>
        </p:txBody>
      </p:sp>
    </p:spTree>
    <p:extLst>
      <p:ext uri="{BB962C8B-B14F-4D97-AF65-F5344CB8AC3E}">
        <p14:creationId xmlns:p14="http://schemas.microsoft.com/office/powerpoint/2010/main" val="791730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KJHJPOIJ</a:t>
            </a:r>
            <a:endParaRPr lang="en-US" dirty="0"/>
          </a:p>
        </p:txBody>
      </p:sp>
      <p:sp>
        <p:nvSpPr>
          <p:cNvPr id="4" name="Slide Number Placeholder 3"/>
          <p:cNvSpPr>
            <a:spLocks noGrp="1"/>
          </p:cNvSpPr>
          <p:nvPr>
            <p:ph type="sldNum" sz="quarter" idx="10"/>
          </p:nvPr>
        </p:nvSpPr>
        <p:spPr/>
        <p:txBody>
          <a:bodyPr/>
          <a:lstStyle/>
          <a:p>
            <a:fld id="{16DAB301-9F6A-48F9-B810-3966C5683EED}" type="slidenum">
              <a:rPr lang="en-US" smtClean="0"/>
              <a:pPr/>
              <a:t>1</a:t>
            </a:fld>
            <a:endParaRPr lang="en-US" dirty="0"/>
          </a:p>
        </p:txBody>
      </p:sp>
    </p:spTree>
    <p:extLst>
      <p:ext uri="{BB962C8B-B14F-4D97-AF65-F5344CB8AC3E}">
        <p14:creationId xmlns:p14="http://schemas.microsoft.com/office/powerpoint/2010/main" val="28553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DAB301-9F6A-48F9-B810-3966C5683EED}" type="slidenum">
              <a:rPr lang="en-US" smtClean="0"/>
              <a:pPr/>
              <a:t>2</a:t>
            </a:fld>
            <a:endParaRPr lang="en-US" dirty="0"/>
          </a:p>
        </p:txBody>
      </p:sp>
    </p:spTree>
    <p:extLst>
      <p:ext uri="{BB962C8B-B14F-4D97-AF65-F5344CB8AC3E}">
        <p14:creationId xmlns:p14="http://schemas.microsoft.com/office/powerpoint/2010/main" val="4156499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F9E406-51CD-4074-A31F-5867A6EA7096}" type="datetime1">
              <a:rPr lang="en-US" smtClean="0"/>
              <a:pPr/>
              <a:t>1/3/2016</a:t>
            </a:fld>
            <a:endParaRPr lang="en-US" dirty="0"/>
          </a:p>
        </p:txBody>
      </p:sp>
      <p:sp>
        <p:nvSpPr>
          <p:cNvPr id="5" name="Footer Placeholder 4"/>
          <p:cNvSpPr>
            <a:spLocks noGrp="1"/>
          </p:cNvSpPr>
          <p:nvPr>
            <p:ph type="ftr" sz="quarter" idx="11"/>
          </p:nvPr>
        </p:nvSpPr>
        <p:spPr/>
        <p:txBody>
          <a:bodyPr/>
          <a:lstStyle/>
          <a:p>
            <a:r>
              <a:rPr lang="en-US" dirty="0" smtClean="0"/>
              <a:t>8665 Old Annapolis Rd., Columbia, MD 21045</a:t>
            </a:r>
            <a:endParaRPr lang="en-US" dirty="0"/>
          </a:p>
        </p:txBody>
      </p:sp>
      <p:sp>
        <p:nvSpPr>
          <p:cNvPr id="6" name="Slide Number Placeholder 5"/>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105554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E8A37-5B36-461E-973F-A861AD8CCA8F}" type="datetime1">
              <a:rPr lang="en-US" smtClean="0"/>
              <a:pPr/>
              <a:t>1/3/2016</a:t>
            </a:fld>
            <a:endParaRPr lang="en-US" dirty="0"/>
          </a:p>
        </p:txBody>
      </p:sp>
      <p:sp>
        <p:nvSpPr>
          <p:cNvPr id="5" name="Footer Placeholder 4"/>
          <p:cNvSpPr>
            <a:spLocks noGrp="1"/>
          </p:cNvSpPr>
          <p:nvPr>
            <p:ph type="ftr" sz="quarter" idx="11"/>
          </p:nvPr>
        </p:nvSpPr>
        <p:spPr/>
        <p:txBody>
          <a:bodyPr/>
          <a:lstStyle/>
          <a:p>
            <a:r>
              <a:rPr lang="en-US" dirty="0" smtClean="0"/>
              <a:t>8665 Old Annapolis Rd., Columbia, MD 21045</a:t>
            </a:r>
            <a:endParaRPr lang="en-US" dirty="0"/>
          </a:p>
        </p:txBody>
      </p:sp>
      <p:sp>
        <p:nvSpPr>
          <p:cNvPr id="6" name="Slide Number Placeholder 5"/>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377897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C38D7-32D8-4445-9EC9-40EAC7373B17}" type="datetime1">
              <a:rPr lang="en-US" smtClean="0"/>
              <a:pPr/>
              <a:t>1/3/2016</a:t>
            </a:fld>
            <a:endParaRPr lang="en-US" dirty="0"/>
          </a:p>
        </p:txBody>
      </p:sp>
      <p:sp>
        <p:nvSpPr>
          <p:cNvPr id="5" name="Footer Placeholder 4"/>
          <p:cNvSpPr>
            <a:spLocks noGrp="1"/>
          </p:cNvSpPr>
          <p:nvPr>
            <p:ph type="ftr" sz="quarter" idx="11"/>
          </p:nvPr>
        </p:nvSpPr>
        <p:spPr/>
        <p:txBody>
          <a:bodyPr/>
          <a:lstStyle/>
          <a:p>
            <a:r>
              <a:rPr lang="en-US" dirty="0" smtClean="0"/>
              <a:t>8665 Old Annapolis Rd., Columbia, MD 21045</a:t>
            </a:r>
            <a:endParaRPr lang="en-US" dirty="0"/>
          </a:p>
        </p:txBody>
      </p:sp>
      <p:sp>
        <p:nvSpPr>
          <p:cNvPr id="6" name="Slide Number Placeholder 5"/>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334826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B8979-F37C-40D0-9530-A6EDA2AE1C61}" type="datetime1">
              <a:rPr lang="en-US" smtClean="0"/>
              <a:pPr/>
              <a:t>1/3/2016</a:t>
            </a:fld>
            <a:endParaRPr lang="en-US" dirty="0"/>
          </a:p>
        </p:txBody>
      </p:sp>
      <p:sp>
        <p:nvSpPr>
          <p:cNvPr id="5" name="Footer Placeholder 4"/>
          <p:cNvSpPr>
            <a:spLocks noGrp="1"/>
          </p:cNvSpPr>
          <p:nvPr>
            <p:ph type="ftr" sz="quarter" idx="11"/>
          </p:nvPr>
        </p:nvSpPr>
        <p:spPr/>
        <p:txBody>
          <a:bodyPr/>
          <a:lstStyle/>
          <a:p>
            <a:r>
              <a:rPr lang="en-US" dirty="0" smtClean="0"/>
              <a:t>8665 Old Annapolis Rd., Columbia, MD 21045</a:t>
            </a:r>
            <a:endParaRPr lang="en-US" dirty="0"/>
          </a:p>
        </p:txBody>
      </p:sp>
      <p:sp>
        <p:nvSpPr>
          <p:cNvPr id="6" name="Slide Number Placeholder 5"/>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62470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8BE81-4624-4288-93E9-8A897BCB3066}" type="datetime1">
              <a:rPr lang="en-US" smtClean="0"/>
              <a:pPr/>
              <a:t>1/3/2016</a:t>
            </a:fld>
            <a:endParaRPr lang="en-US" dirty="0"/>
          </a:p>
        </p:txBody>
      </p:sp>
      <p:sp>
        <p:nvSpPr>
          <p:cNvPr id="5" name="Footer Placeholder 4"/>
          <p:cNvSpPr>
            <a:spLocks noGrp="1"/>
          </p:cNvSpPr>
          <p:nvPr>
            <p:ph type="ftr" sz="quarter" idx="11"/>
          </p:nvPr>
        </p:nvSpPr>
        <p:spPr/>
        <p:txBody>
          <a:bodyPr/>
          <a:lstStyle/>
          <a:p>
            <a:r>
              <a:rPr lang="en-US" dirty="0" smtClean="0"/>
              <a:t>8665 Old Annapolis Rd., Columbia, MD 21045</a:t>
            </a:r>
            <a:endParaRPr lang="en-US" dirty="0"/>
          </a:p>
        </p:txBody>
      </p:sp>
      <p:sp>
        <p:nvSpPr>
          <p:cNvPr id="6" name="Slide Number Placeholder 5"/>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226681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853FE9-107A-49ED-BF22-31543F9EFE6B}" type="datetime1">
              <a:rPr lang="en-US" smtClean="0"/>
              <a:pPr/>
              <a:t>1/3/2016</a:t>
            </a:fld>
            <a:endParaRPr lang="en-US" dirty="0"/>
          </a:p>
        </p:txBody>
      </p:sp>
      <p:sp>
        <p:nvSpPr>
          <p:cNvPr id="6" name="Footer Placeholder 5"/>
          <p:cNvSpPr>
            <a:spLocks noGrp="1"/>
          </p:cNvSpPr>
          <p:nvPr>
            <p:ph type="ftr" sz="quarter" idx="11"/>
          </p:nvPr>
        </p:nvSpPr>
        <p:spPr/>
        <p:txBody>
          <a:bodyPr/>
          <a:lstStyle/>
          <a:p>
            <a:r>
              <a:rPr lang="en-US" dirty="0" smtClean="0"/>
              <a:t>8665 Old Annapolis Rd., Columbia, MD 21045</a:t>
            </a:r>
            <a:endParaRPr lang="en-US" dirty="0"/>
          </a:p>
        </p:txBody>
      </p:sp>
      <p:sp>
        <p:nvSpPr>
          <p:cNvPr id="7" name="Slide Number Placeholder 6"/>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2370666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E770F-0ACC-4DDA-926E-89DE380AFDE4}" type="datetime1">
              <a:rPr lang="en-US" smtClean="0"/>
              <a:pPr/>
              <a:t>1/3/2016</a:t>
            </a:fld>
            <a:endParaRPr lang="en-US" dirty="0"/>
          </a:p>
        </p:txBody>
      </p:sp>
      <p:sp>
        <p:nvSpPr>
          <p:cNvPr id="8" name="Footer Placeholder 7"/>
          <p:cNvSpPr>
            <a:spLocks noGrp="1"/>
          </p:cNvSpPr>
          <p:nvPr>
            <p:ph type="ftr" sz="quarter" idx="11"/>
          </p:nvPr>
        </p:nvSpPr>
        <p:spPr/>
        <p:txBody>
          <a:bodyPr/>
          <a:lstStyle/>
          <a:p>
            <a:r>
              <a:rPr lang="en-US" dirty="0" smtClean="0"/>
              <a:t>8665 Old Annapolis Rd., Columbia, MD 21045</a:t>
            </a:r>
            <a:endParaRPr lang="en-US" dirty="0"/>
          </a:p>
        </p:txBody>
      </p:sp>
      <p:sp>
        <p:nvSpPr>
          <p:cNvPr id="9" name="Slide Number Placeholder 8"/>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136665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28C006-739D-4ECF-A82F-F221F3602943}" type="datetime1">
              <a:rPr lang="en-US" smtClean="0"/>
              <a:pPr/>
              <a:t>1/3/2016</a:t>
            </a:fld>
            <a:endParaRPr lang="en-US" dirty="0"/>
          </a:p>
        </p:txBody>
      </p:sp>
      <p:sp>
        <p:nvSpPr>
          <p:cNvPr id="4" name="Footer Placeholder 3"/>
          <p:cNvSpPr>
            <a:spLocks noGrp="1"/>
          </p:cNvSpPr>
          <p:nvPr>
            <p:ph type="ftr" sz="quarter" idx="11"/>
          </p:nvPr>
        </p:nvSpPr>
        <p:spPr/>
        <p:txBody>
          <a:bodyPr/>
          <a:lstStyle/>
          <a:p>
            <a:r>
              <a:rPr lang="en-US" dirty="0" smtClean="0"/>
              <a:t>8665 Old Annapolis Rd., Columbia, MD 21045</a:t>
            </a:r>
            <a:endParaRPr lang="en-US" dirty="0"/>
          </a:p>
        </p:txBody>
      </p:sp>
      <p:sp>
        <p:nvSpPr>
          <p:cNvPr id="5" name="Slide Number Placeholder 4"/>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254198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DED9-AD63-46C7-B7C1-0093D20C8164}" type="datetime1">
              <a:rPr lang="en-US" smtClean="0"/>
              <a:pPr/>
              <a:t>1/3/2016</a:t>
            </a:fld>
            <a:endParaRPr lang="en-US" dirty="0"/>
          </a:p>
        </p:txBody>
      </p:sp>
      <p:sp>
        <p:nvSpPr>
          <p:cNvPr id="3" name="Footer Placeholder 2"/>
          <p:cNvSpPr>
            <a:spLocks noGrp="1"/>
          </p:cNvSpPr>
          <p:nvPr>
            <p:ph type="ftr" sz="quarter" idx="11"/>
          </p:nvPr>
        </p:nvSpPr>
        <p:spPr/>
        <p:txBody>
          <a:bodyPr/>
          <a:lstStyle/>
          <a:p>
            <a:r>
              <a:rPr lang="en-US" dirty="0" smtClean="0"/>
              <a:t>8665 Old Annapolis Rd., Columbia, MD 21045</a:t>
            </a:r>
            <a:endParaRPr lang="en-US" dirty="0"/>
          </a:p>
        </p:txBody>
      </p:sp>
      <p:sp>
        <p:nvSpPr>
          <p:cNvPr id="4" name="Slide Number Placeholder 3"/>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377473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F610E-EB85-498E-90AD-F4497BB27226}" type="datetime1">
              <a:rPr lang="en-US" smtClean="0"/>
              <a:pPr/>
              <a:t>1/3/2016</a:t>
            </a:fld>
            <a:endParaRPr lang="en-US" dirty="0"/>
          </a:p>
        </p:txBody>
      </p:sp>
      <p:sp>
        <p:nvSpPr>
          <p:cNvPr id="6" name="Footer Placeholder 5"/>
          <p:cNvSpPr>
            <a:spLocks noGrp="1"/>
          </p:cNvSpPr>
          <p:nvPr>
            <p:ph type="ftr" sz="quarter" idx="11"/>
          </p:nvPr>
        </p:nvSpPr>
        <p:spPr/>
        <p:txBody>
          <a:bodyPr/>
          <a:lstStyle/>
          <a:p>
            <a:r>
              <a:rPr lang="en-US" dirty="0" smtClean="0"/>
              <a:t>8665 Old Annapolis Rd., Columbia, MD 21045</a:t>
            </a:r>
            <a:endParaRPr lang="en-US" dirty="0"/>
          </a:p>
        </p:txBody>
      </p:sp>
      <p:sp>
        <p:nvSpPr>
          <p:cNvPr id="7" name="Slide Number Placeholder 6"/>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291759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55334-11BF-4B43-86C7-69AC1CA09FFA}" type="datetime1">
              <a:rPr lang="en-US" smtClean="0"/>
              <a:pPr/>
              <a:t>1/3/2016</a:t>
            </a:fld>
            <a:endParaRPr lang="en-US" dirty="0"/>
          </a:p>
        </p:txBody>
      </p:sp>
      <p:sp>
        <p:nvSpPr>
          <p:cNvPr id="6" name="Footer Placeholder 5"/>
          <p:cNvSpPr>
            <a:spLocks noGrp="1"/>
          </p:cNvSpPr>
          <p:nvPr>
            <p:ph type="ftr" sz="quarter" idx="11"/>
          </p:nvPr>
        </p:nvSpPr>
        <p:spPr/>
        <p:txBody>
          <a:bodyPr/>
          <a:lstStyle/>
          <a:p>
            <a:r>
              <a:rPr lang="en-US" dirty="0" smtClean="0"/>
              <a:t>8665 Old Annapolis Rd., Columbia, MD 21045</a:t>
            </a:r>
            <a:endParaRPr lang="en-US" dirty="0"/>
          </a:p>
        </p:txBody>
      </p:sp>
      <p:sp>
        <p:nvSpPr>
          <p:cNvPr id="7" name="Slide Number Placeholder 6"/>
          <p:cNvSpPr>
            <a:spLocks noGrp="1"/>
          </p:cNvSpPr>
          <p:nvPr>
            <p:ph type="sldNum" sz="quarter" idx="12"/>
          </p:nvPr>
        </p:nvSpPr>
        <p:spPr/>
        <p:txBody>
          <a:body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131002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BE9D9-0B29-4515-AE8F-959F8AED60FC}" type="datetime1">
              <a:rPr lang="en-US" smtClean="0"/>
              <a:pPr/>
              <a:t>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8665 Old Annapolis Rd., Columbia, MD 21045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3E696-4206-4AB5-86E4-5E6C23A46F44}" type="slidenum">
              <a:rPr lang="en-US" smtClean="0"/>
              <a:pPr/>
              <a:t>‹#›</a:t>
            </a:fld>
            <a:endParaRPr lang="en-US" dirty="0"/>
          </a:p>
        </p:txBody>
      </p:sp>
    </p:spTree>
    <p:extLst>
      <p:ext uri="{BB962C8B-B14F-4D97-AF65-F5344CB8AC3E}">
        <p14:creationId xmlns:p14="http://schemas.microsoft.com/office/powerpoint/2010/main" val="353257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nthahn@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152400" y="838200"/>
            <a:ext cx="4038600" cy="377026"/>
          </a:xfrm>
          <a:prstGeom prst="rect">
            <a:avLst/>
          </a:prstGeom>
          <a:noFill/>
        </p:spPr>
        <p:txBody>
          <a:bodyPr wrap="square" rtlCol="0">
            <a:spAutoFit/>
          </a:bodyPr>
          <a:lstStyle/>
          <a:p>
            <a:pPr algn="just">
              <a:spcBef>
                <a:spcPts val="600"/>
              </a:spcBef>
              <a:spcAft>
                <a:spcPts val="300"/>
              </a:spcAft>
            </a:pPr>
            <a:r>
              <a:rPr lang="en-US" sz="800" dirty="0" smtClean="0">
                <a:latin typeface="Century Gothic" pitchFamily="34" charset="0"/>
              </a:rPr>
              <a:t>	                                                        Presider: Deacon Paul Cho</a:t>
            </a:r>
          </a:p>
          <a:p>
            <a:pPr algn="just"/>
            <a:r>
              <a:rPr lang="en-US" sz="800" dirty="0" smtClean="0">
                <a:latin typeface="Century Gothic" pitchFamily="34" charset="0"/>
              </a:rPr>
              <a:t>Sunday,  January 3, 2016	                          Speaker: Pastor Syd Seiler</a:t>
            </a:r>
          </a:p>
        </p:txBody>
      </p:sp>
      <p:sp>
        <p:nvSpPr>
          <p:cNvPr id="7" name="TextBox 6"/>
          <p:cNvSpPr txBox="1"/>
          <p:nvPr/>
        </p:nvSpPr>
        <p:spPr>
          <a:xfrm>
            <a:off x="152400" y="1295401"/>
            <a:ext cx="3962400" cy="3785652"/>
          </a:xfrm>
          <a:prstGeom prst="rect">
            <a:avLst/>
          </a:prstGeom>
          <a:noFill/>
          <a:ln w="3175" cap="sq" cmpd="sng">
            <a:noFill/>
            <a:round/>
          </a:ln>
          <a:effectLst>
            <a:softEdge rad="63500"/>
          </a:effectLst>
          <a:scene3d>
            <a:camera prst="orthographicFront"/>
            <a:lightRig rig="threePt" dir="t"/>
          </a:scene3d>
          <a:sp3d>
            <a:bevelT/>
          </a:sp3d>
        </p:spPr>
        <p:txBody>
          <a:bodyPr wrap="square" lIns="91440" rtlCol="0">
            <a:spAutoFit/>
          </a:bodyPr>
          <a:lstStyle/>
          <a:p>
            <a:pPr>
              <a:tabLst>
                <a:tab pos="0" algn="l"/>
                <a:tab pos="4054475" algn="r"/>
              </a:tabLst>
            </a:pPr>
            <a:r>
              <a:rPr lang="en-US" sz="900" dirty="0" smtClean="0">
                <a:latin typeface="Century Gothic" pitchFamily="34" charset="0"/>
              </a:rPr>
              <a:t>Call To Worship 	Praise Team</a:t>
            </a:r>
          </a:p>
          <a:p>
            <a:pPr lvl="0">
              <a:spcAft>
                <a:spcPts val="300"/>
              </a:spcAft>
              <a:tabLst>
                <a:tab pos="0" algn="l"/>
                <a:tab pos="4054475" algn="r"/>
              </a:tabLst>
            </a:pPr>
            <a:r>
              <a:rPr lang="en-US" sz="800" dirty="0" smtClean="0">
                <a:solidFill>
                  <a:prstClr val="black"/>
                </a:solidFill>
                <a:latin typeface="Palatino Linotype" pitchFamily="18" charset="0"/>
              </a:rPr>
              <a:t>Entering the presence of Almighty God</a:t>
            </a:r>
            <a:endParaRPr lang="en-US" sz="800" dirty="0">
              <a:solidFill>
                <a:prstClr val="black"/>
              </a:solidFill>
              <a:latin typeface="Palatino Linotype" pitchFamily="18" charset="0"/>
            </a:endParaRPr>
          </a:p>
          <a:p>
            <a:pPr>
              <a:tabLst>
                <a:tab pos="0" algn="l"/>
                <a:tab pos="4054475" algn="r"/>
              </a:tabLst>
            </a:pPr>
            <a:r>
              <a:rPr lang="en-US" sz="900" dirty="0" smtClean="0">
                <a:latin typeface="Century Gothic" pitchFamily="34" charset="0"/>
              </a:rPr>
              <a:t>Praise &amp; Worship	Congregation</a:t>
            </a:r>
          </a:p>
          <a:p>
            <a:pPr lvl="0">
              <a:spcAft>
                <a:spcPts val="300"/>
              </a:spcAft>
              <a:tabLst>
                <a:tab pos="0" algn="l"/>
                <a:tab pos="4054475" algn="r"/>
              </a:tabLst>
            </a:pPr>
            <a:r>
              <a:rPr lang="en-US" sz="800" dirty="0" smtClean="0">
                <a:solidFill>
                  <a:prstClr val="black"/>
                </a:solidFill>
                <a:latin typeface="Palatino Linotype" pitchFamily="18" charset="0"/>
              </a:rPr>
              <a:t>Proclaiming His greatness, our sin, His mercy, our pardon, and our thanks</a:t>
            </a:r>
          </a:p>
          <a:p>
            <a:pPr lvl="0">
              <a:tabLst>
                <a:tab pos="0" algn="l"/>
                <a:tab pos="4054475" algn="r"/>
              </a:tabLst>
            </a:pPr>
            <a:r>
              <a:rPr lang="en-US" sz="900" dirty="0" smtClean="0">
                <a:latin typeface="Century Gothic" pitchFamily="34" charset="0"/>
              </a:rPr>
              <a:t>Responsive Reading	Congregation</a:t>
            </a:r>
          </a:p>
          <a:p>
            <a:pPr lvl="0">
              <a:spcAft>
                <a:spcPts val="300"/>
              </a:spcAft>
              <a:tabLst>
                <a:tab pos="0" algn="l"/>
                <a:tab pos="4054475" algn="r"/>
              </a:tabLst>
            </a:pPr>
            <a:r>
              <a:rPr lang="en-US" sz="800" dirty="0" smtClean="0">
                <a:solidFill>
                  <a:prstClr val="black"/>
                </a:solidFill>
                <a:latin typeface="Palatino Linotype" pitchFamily="18" charset="0"/>
              </a:rPr>
              <a:t>Corporately proclaiming His Word</a:t>
            </a:r>
            <a:endParaRPr lang="en-US" sz="800" dirty="0">
              <a:solidFill>
                <a:prstClr val="black"/>
              </a:solidFill>
              <a:latin typeface="Palatino Linotype" pitchFamily="18" charset="0"/>
            </a:endParaRPr>
          </a:p>
          <a:p>
            <a:pPr>
              <a:tabLst>
                <a:tab pos="0" algn="l"/>
                <a:tab pos="4054475" algn="r"/>
              </a:tabLst>
            </a:pPr>
            <a:r>
              <a:rPr lang="en-US" sz="900" dirty="0" smtClean="0">
                <a:latin typeface="Century Gothic" pitchFamily="34" charset="0"/>
              </a:rPr>
              <a:t>The Apostles’ Creed	Congregation</a:t>
            </a:r>
          </a:p>
          <a:p>
            <a:pPr lvl="0">
              <a:spcAft>
                <a:spcPts val="300"/>
              </a:spcAft>
              <a:tabLst>
                <a:tab pos="0" algn="l"/>
                <a:tab pos="4054475" algn="r"/>
              </a:tabLst>
            </a:pPr>
            <a:r>
              <a:rPr lang="en-US" sz="800" dirty="0" smtClean="0">
                <a:solidFill>
                  <a:prstClr val="black"/>
                </a:solidFill>
                <a:latin typeface="Palatino Linotype" pitchFamily="18" charset="0"/>
              </a:rPr>
              <a:t>Proclaiming </a:t>
            </a:r>
            <a:r>
              <a:rPr lang="en-US" sz="800" dirty="0">
                <a:solidFill>
                  <a:prstClr val="black"/>
                </a:solidFill>
                <a:latin typeface="Palatino Linotype" pitchFamily="18" charset="0"/>
              </a:rPr>
              <a:t>the key elements of our </a:t>
            </a:r>
            <a:r>
              <a:rPr lang="en-US" sz="800" dirty="0" smtClean="0">
                <a:latin typeface="Palatino Linotype" pitchFamily="18" charset="0"/>
              </a:rPr>
              <a:t>faith</a:t>
            </a:r>
            <a:endParaRPr lang="en-US" sz="800" dirty="0">
              <a:latin typeface="Palatino Linotype" pitchFamily="18" charset="0"/>
            </a:endParaRPr>
          </a:p>
          <a:p>
            <a:pPr>
              <a:tabLst>
                <a:tab pos="0" algn="l"/>
                <a:tab pos="4054475" algn="r"/>
              </a:tabLst>
            </a:pPr>
            <a:r>
              <a:rPr lang="en-US" sz="900" dirty="0" smtClean="0">
                <a:latin typeface="Century Gothic" pitchFamily="34" charset="0"/>
              </a:rPr>
              <a:t>Offering &amp; Prayer	Congregation</a:t>
            </a:r>
          </a:p>
          <a:p>
            <a:pPr lvl="0">
              <a:spcAft>
                <a:spcPts val="300"/>
              </a:spcAft>
              <a:tabLst>
                <a:tab pos="0" algn="l"/>
                <a:tab pos="4054475" algn="r"/>
              </a:tabLst>
            </a:pPr>
            <a:r>
              <a:rPr lang="en-US" sz="800" dirty="0" smtClean="0">
                <a:latin typeface="Palatino Linotype" pitchFamily="18" charset="0"/>
              </a:rPr>
              <a:t>A </a:t>
            </a:r>
            <a:r>
              <a:rPr lang="en-US" sz="800" dirty="0">
                <a:latin typeface="Palatino Linotype" pitchFamily="18" charset="0"/>
              </a:rPr>
              <a:t>Prayer that He would accept our </a:t>
            </a:r>
            <a:r>
              <a:rPr lang="en-US" sz="800" dirty="0" smtClean="0">
                <a:latin typeface="Palatino Linotype" pitchFamily="18" charset="0"/>
              </a:rPr>
              <a:t>thanks</a:t>
            </a:r>
            <a:endParaRPr lang="en-US" sz="900" dirty="0" smtClean="0">
              <a:latin typeface="Century Gothic" pitchFamily="34" charset="0"/>
            </a:endParaRPr>
          </a:p>
          <a:p>
            <a:pPr>
              <a:tabLst>
                <a:tab pos="0" algn="l"/>
                <a:tab pos="4054475" algn="r"/>
              </a:tabLst>
            </a:pPr>
            <a:r>
              <a:rPr lang="en-US" sz="900" dirty="0" smtClean="0">
                <a:latin typeface="Century Gothic" pitchFamily="34" charset="0"/>
              </a:rPr>
              <a:t>Announcements 	Deacon Paul Cho</a:t>
            </a:r>
          </a:p>
          <a:p>
            <a:pPr lvl="0">
              <a:spcAft>
                <a:spcPts val="300"/>
              </a:spcAft>
              <a:tabLst>
                <a:tab pos="0" algn="l"/>
                <a:tab pos="4054475" algn="r"/>
              </a:tabLst>
            </a:pPr>
            <a:r>
              <a:rPr lang="en-US" sz="800" dirty="0" smtClean="0">
                <a:latin typeface="Palatino Linotype" pitchFamily="18" charset="0"/>
              </a:rPr>
              <a:t>Sharing </a:t>
            </a:r>
            <a:r>
              <a:rPr lang="en-US" sz="800" dirty="0">
                <a:latin typeface="Palatino Linotype" pitchFamily="18" charset="0"/>
              </a:rPr>
              <a:t>in the  ministry and events of our </a:t>
            </a:r>
            <a:r>
              <a:rPr lang="en-US" sz="800" dirty="0" smtClean="0">
                <a:latin typeface="Palatino Linotype" pitchFamily="18" charset="0"/>
              </a:rPr>
              <a:t>church</a:t>
            </a:r>
          </a:p>
          <a:p>
            <a:pPr lvl="0">
              <a:tabLst>
                <a:tab pos="0" algn="l"/>
                <a:tab pos="4054475" algn="r"/>
              </a:tabLst>
            </a:pPr>
            <a:r>
              <a:rPr lang="en-US" sz="900" dirty="0" smtClean="0">
                <a:latin typeface="Century Gothic" pitchFamily="34" charset="0"/>
              </a:rPr>
              <a:t>Representative Prayer	Congregation</a:t>
            </a:r>
          </a:p>
          <a:p>
            <a:pPr lvl="0">
              <a:spcAft>
                <a:spcPts val="300"/>
              </a:spcAft>
              <a:tabLst>
                <a:tab pos="0" algn="l"/>
                <a:tab pos="4054475" algn="r"/>
              </a:tabLst>
            </a:pPr>
            <a:r>
              <a:rPr lang="en-US" sz="800" dirty="0" smtClean="0">
                <a:latin typeface="Palatino Linotype" pitchFamily="18" charset="0"/>
              </a:rPr>
              <a:t>Coming in prayer for the whole body of the church</a:t>
            </a:r>
          </a:p>
          <a:p>
            <a:pPr>
              <a:tabLst>
                <a:tab pos="0" algn="l"/>
                <a:tab pos="1998663" algn="ctr"/>
                <a:tab pos="4054475" algn="r"/>
              </a:tabLst>
            </a:pPr>
            <a:endParaRPr lang="en-US" sz="900" dirty="0" smtClean="0">
              <a:latin typeface="Century Gothic" pitchFamily="34" charset="0"/>
            </a:endParaRPr>
          </a:p>
          <a:p>
            <a:pPr>
              <a:tabLst>
                <a:tab pos="0" algn="l"/>
                <a:tab pos="1998663" algn="ctr"/>
                <a:tab pos="4054475" algn="r"/>
              </a:tabLst>
            </a:pPr>
            <a:r>
              <a:rPr lang="en-US" sz="900" b="1" dirty="0" smtClean="0">
                <a:latin typeface="Century Gothic" pitchFamily="34" charset="0"/>
              </a:rPr>
              <a:t>Scripture Reading</a:t>
            </a:r>
            <a:r>
              <a:rPr lang="en-US" sz="900" b="1" dirty="0"/>
              <a:t>	</a:t>
            </a:r>
            <a:r>
              <a:rPr lang="en-US" sz="1000" b="1" smtClean="0"/>
              <a:t>Genesis </a:t>
            </a:r>
            <a:r>
              <a:rPr lang="en-US" sz="1000" b="1" smtClean="0"/>
              <a:t>8:17-9:17</a:t>
            </a:r>
            <a:r>
              <a:rPr lang="en-US" sz="900" b="1" dirty="0" smtClean="0"/>
              <a:t>	</a:t>
            </a:r>
            <a:r>
              <a:rPr lang="en-US" sz="900" dirty="0" smtClean="0">
                <a:latin typeface="Century Gothic" pitchFamily="34" charset="0"/>
              </a:rPr>
              <a:t>Pastor Syd Seiler</a:t>
            </a:r>
          </a:p>
          <a:p>
            <a:pPr lvl="0">
              <a:spcAft>
                <a:spcPts val="300"/>
              </a:spcAft>
              <a:tabLst>
                <a:tab pos="0" algn="l"/>
                <a:tab pos="1998663" algn="ctr"/>
                <a:tab pos="4054475" algn="r"/>
              </a:tabLst>
            </a:pPr>
            <a:r>
              <a:rPr lang="en-US" sz="800" dirty="0" smtClean="0">
                <a:latin typeface="Palatino Linotype" pitchFamily="18" charset="0"/>
              </a:rPr>
              <a:t>A proclamation of the Word of God </a:t>
            </a:r>
          </a:p>
          <a:p>
            <a:pPr>
              <a:tabLst>
                <a:tab pos="0" algn="l"/>
                <a:tab pos="1998663" algn="ctr"/>
                <a:tab pos="4054475" algn="r"/>
              </a:tabLst>
            </a:pPr>
            <a:r>
              <a:rPr lang="en-US" sz="900" b="1" dirty="0" smtClean="0">
                <a:latin typeface="Century Gothic" pitchFamily="34" charset="0"/>
              </a:rPr>
              <a:t>Sermon	A New Start</a:t>
            </a:r>
            <a:r>
              <a:rPr lang="en-US" sz="900" b="1" dirty="0" smtClean="0"/>
              <a:t>	</a:t>
            </a:r>
            <a:r>
              <a:rPr lang="en-US" sz="900" dirty="0" smtClean="0">
                <a:latin typeface="Century Gothic" pitchFamily="34" charset="0"/>
              </a:rPr>
              <a:t>Pastor Syd Seiler</a:t>
            </a:r>
          </a:p>
          <a:p>
            <a:pPr lvl="0">
              <a:spcAft>
                <a:spcPts val="300"/>
              </a:spcAft>
              <a:tabLst>
                <a:tab pos="0" algn="l"/>
                <a:tab pos="1998663" algn="ctr"/>
                <a:tab pos="4054475" algn="r"/>
              </a:tabLst>
            </a:pPr>
            <a:r>
              <a:rPr lang="en-US" sz="800" dirty="0" smtClean="0">
                <a:solidFill>
                  <a:prstClr val="black"/>
                </a:solidFill>
                <a:latin typeface="Palatino Linotype" pitchFamily="18" charset="0"/>
              </a:rPr>
              <a:t>Instruction in God’s will for</a:t>
            </a:r>
            <a:r>
              <a:rPr lang="en-US" sz="800" baseline="0" dirty="0" smtClean="0">
                <a:solidFill>
                  <a:prstClr val="black"/>
                </a:solidFill>
                <a:latin typeface="Palatino Linotype" pitchFamily="18" charset="0"/>
              </a:rPr>
              <a:t> us</a:t>
            </a:r>
            <a:endParaRPr lang="en-US" sz="800" dirty="0" smtClean="0">
              <a:solidFill>
                <a:prstClr val="black"/>
              </a:solidFill>
              <a:latin typeface="Palatino Linotype" pitchFamily="18" charset="0"/>
            </a:endParaRPr>
          </a:p>
          <a:p>
            <a:pPr>
              <a:tabLst>
                <a:tab pos="0" algn="l"/>
                <a:tab pos="4054475" algn="r"/>
              </a:tabLst>
            </a:pPr>
            <a:endParaRPr lang="en-US" sz="900" dirty="0" smtClean="0">
              <a:latin typeface="Century Gothic" pitchFamily="34" charset="0"/>
            </a:endParaRPr>
          </a:p>
          <a:p>
            <a:pPr>
              <a:tabLst>
                <a:tab pos="0" algn="l"/>
                <a:tab pos="4054475" algn="r"/>
              </a:tabLst>
            </a:pPr>
            <a:r>
              <a:rPr lang="en-US" sz="900" dirty="0">
                <a:latin typeface="Century Gothic" pitchFamily="34" charset="0"/>
              </a:rPr>
              <a:t>Dedication Prayer	Pastor </a:t>
            </a:r>
            <a:r>
              <a:rPr lang="en-US" sz="900" dirty="0" smtClean="0">
                <a:latin typeface="Century Gothic" pitchFamily="34" charset="0"/>
              </a:rPr>
              <a:t>Syd Seiler</a:t>
            </a:r>
          </a:p>
          <a:p>
            <a:pPr>
              <a:spcAft>
                <a:spcPts val="300"/>
              </a:spcAft>
              <a:tabLst>
                <a:tab pos="0" algn="l"/>
                <a:tab pos="4054475" algn="r"/>
              </a:tabLst>
            </a:pPr>
            <a:r>
              <a:rPr lang="en-US" sz="800" dirty="0" smtClean="0">
                <a:solidFill>
                  <a:prstClr val="black"/>
                </a:solidFill>
                <a:latin typeface="Palatino Linotype" pitchFamily="18" charset="0"/>
              </a:rPr>
              <a:t>Prayer </a:t>
            </a:r>
            <a:r>
              <a:rPr lang="en-US" sz="800" dirty="0">
                <a:solidFill>
                  <a:prstClr val="black"/>
                </a:solidFill>
                <a:latin typeface="Palatino Linotype" pitchFamily="18" charset="0"/>
              </a:rPr>
              <a:t>for the power to live according to God’s will as we depart. </a:t>
            </a:r>
            <a:endParaRPr lang="en-US" sz="800" dirty="0" smtClean="0">
              <a:solidFill>
                <a:prstClr val="black"/>
              </a:solidFill>
              <a:latin typeface="Palatino Linotype" pitchFamily="18" charset="0"/>
            </a:endParaRPr>
          </a:p>
          <a:p>
            <a:pPr>
              <a:tabLst>
                <a:tab pos="0" algn="l"/>
                <a:tab pos="4054475" algn="r"/>
              </a:tabLst>
            </a:pPr>
            <a:r>
              <a:rPr lang="en-US" sz="900" dirty="0" smtClean="0">
                <a:latin typeface="Century Gothic" pitchFamily="34" charset="0"/>
              </a:rPr>
              <a:t>The Lord’s Prayer	Congregation</a:t>
            </a:r>
          </a:p>
          <a:p>
            <a:pPr>
              <a:spcAft>
                <a:spcPts val="300"/>
              </a:spcAft>
            </a:pPr>
            <a:r>
              <a:rPr lang="en-US" sz="800" dirty="0" smtClean="0">
                <a:solidFill>
                  <a:prstClr val="black"/>
                </a:solidFill>
                <a:latin typeface="Palatino Linotype" pitchFamily="18" charset="0"/>
              </a:rPr>
              <a:t>A prayer as we go out into the world, renewed by the grace of Word and Spirit. </a:t>
            </a:r>
          </a:p>
        </p:txBody>
      </p:sp>
      <p:graphicFrame>
        <p:nvGraphicFramePr>
          <p:cNvPr id="6" name="Table 5"/>
          <p:cNvGraphicFramePr>
            <a:graphicFrameLocks noGrp="1"/>
          </p:cNvGraphicFramePr>
          <p:nvPr>
            <p:extLst>
              <p:ext uri="{D42A27DB-BD31-4B8C-83A1-F6EECF244321}">
                <p14:modId xmlns:p14="http://schemas.microsoft.com/office/powerpoint/2010/main" val="1755711670"/>
              </p:ext>
            </p:extLst>
          </p:nvPr>
        </p:nvGraphicFramePr>
        <p:xfrm>
          <a:off x="47235" y="5425467"/>
          <a:ext cx="4143766" cy="1225763"/>
        </p:xfrm>
        <a:graphic>
          <a:graphicData uri="http://schemas.openxmlformats.org/drawingml/2006/table">
            <a:tbl>
              <a:tblPr firstRow="1" bandRow="1">
                <a:effectLst/>
                <a:tableStyleId>{5C22544A-7EE6-4342-B048-85BDC9FD1C3A}</a:tableStyleId>
              </a:tblPr>
              <a:tblGrid>
                <a:gridCol w="1248165">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1">
                  <a:extLst>
                    <a:ext uri="{9D8B030D-6E8A-4147-A177-3AD203B41FA5}">
                      <a16:colId xmlns:a16="http://schemas.microsoft.com/office/drawing/2014/main" val="20002"/>
                    </a:ext>
                  </a:extLst>
                </a:gridCol>
              </a:tblGrid>
              <a:tr h="240599">
                <a:tc>
                  <a:txBody>
                    <a:bodyPr/>
                    <a:lstStyle/>
                    <a:p>
                      <a:pPr algn="ctr"/>
                      <a:r>
                        <a:rPr lang="en-US" sz="1000" dirty="0" smtClean="0">
                          <a:solidFill>
                            <a:schemeClr val="tx1"/>
                          </a:solidFill>
                          <a:latin typeface="Century Gothic" pitchFamily="34" charset="0"/>
                        </a:rPr>
                        <a:t>Worship Servants </a:t>
                      </a:r>
                      <a:endParaRPr lang="en-US" sz="1000"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dirty="0" smtClean="0">
                          <a:solidFill>
                            <a:schemeClr val="tx1"/>
                          </a:solidFill>
                          <a:latin typeface="Century Gothic" pitchFamily="34" charset="0"/>
                        </a:rPr>
                        <a:t>Today</a:t>
                      </a:r>
                      <a:endParaRPr lang="en-US" sz="800"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dirty="0" smtClean="0">
                          <a:solidFill>
                            <a:schemeClr val="tx1"/>
                          </a:solidFill>
                          <a:latin typeface="Century Gothic" pitchFamily="34" charset="0"/>
                        </a:rPr>
                        <a:t>Next</a:t>
                      </a:r>
                      <a:r>
                        <a:rPr lang="en-US" sz="800" baseline="0" dirty="0" smtClean="0">
                          <a:solidFill>
                            <a:schemeClr val="tx1"/>
                          </a:solidFill>
                          <a:latin typeface="Century Gothic" pitchFamily="34" charset="0"/>
                        </a:rPr>
                        <a:t> Week</a:t>
                      </a:r>
                      <a:endParaRPr lang="en-US" sz="800"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06315">
                <a:tc>
                  <a:txBody>
                    <a:bodyPr/>
                    <a:lstStyle/>
                    <a:p>
                      <a:r>
                        <a:rPr lang="en-US" sz="800" b="1" baseline="0" dirty="0" smtClean="0">
                          <a:solidFill>
                            <a:schemeClr val="tx1"/>
                          </a:solidFill>
                          <a:latin typeface="Century Gothic" pitchFamily="34" charset="0"/>
                        </a:rPr>
                        <a:t>Representative Prayer</a:t>
                      </a:r>
                      <a:endParaRPr lang="en-US" sz="800" b="1"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smtClean="0">
                          <a:solidFill>
                            <a:schemeClr val="tx1"/>
                          </a:solidFill>
                          <a:latin typeface="Century Gothic" pitchFamily="34" charset="0"/>
                        </a:rPr>
                        <a:t>Grace Jee</a:t>
                      </a:r>
                      <a:endParaRPr lang="en-US" sz="700"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smtClean="0">
                          <a:solidFill>
                            <a:schemeClr val="tx1"/>
                          </a:solidFill>
                          <a:latin typeface="Century Gothic" pitchFamily="34" charset="0"/>
                        </a:rPr>
                        <a:t>Syd Seiler</a:t>
                      </a:r>
                      <a:endParaRPr lang="en-US" sz="700"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06315">
                <a:tc>
                  <a:txBody>
                    <a:bodyPr/>
                    <a:lstStyle/>
                    <a:p>
                      <a:r>
                        <a:rPr lang="en-US" sz="800" b="1" dirty="0" smtClean="0">
                          <a:solidFill>
                            <a:schemeClr val="tx1"/>
                          </a:solidFill>
                          <a:latin typeface="Century Gothic" pitchFamily="34" charset="0"/>
                        </a:rPr>
                        <a:t>Offering Prayer, </a:t>
                      </a:r>
                      <a:r>
                        <a:rPr lang="en-US" sz="800" b="1" baseline="0" dirty="0" smtClean="0">
                          <a:solidFill>
                            <a:schemeClr val="tx1"/>
                          </a:solidFill>
                          <a:latin typeface="Century Gothic" pitchFamily="34" charset="0"/>
                        </a:rPr>
                        <a:t>Ushers</a:t>
                      </a:r>
                      <a:endParaRPr lang="en-US" sz="800" b="1"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dirty="0" smtClean="0">
                          <a:solidFill>
                            <a:schemeClr val="tx1"/>
                          </a:solidFill>
                          <a:latin typeface="Century Gothic" pitchFamily="34" charset="0"/>
                        </a:rPr>
                        <a:t>Peter Yoo</a:t>
                      </a:r>
                      <a:r>
                        <a:rPr lang="en-US" sz="700" baseline="0" dirty="0" smtClean="0">
                          <a:solidFill>
                            <a:schemeClr val="tx1"/>
                          </a:solidFill>
                          <a:latin typeface="Century Gothic" pitchFamily="34" charset="0"/>
                        </a:rPr>
                        <a:t> / Jennifer </a:t>
                      </a:r>
                      <a:r>
                        <a:rPr lang="en-US" sz="700" baseline="0" dirty="0" err="1" smtClean="0">
                          <a:solidFill>
                            <a:schemeClr val="tx1"/>
                          </a:solidFill>
                          <a:latin typeface="Century Gothic" pitchFamily="34" charset="0"/>
                        </a:rPr>
                        <a:t>Yim</a:t>
                      </a:r>
                      <a:endParaRPr lang="en-US" sz="700"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700" dirty="0" smtClean="0">
                          <a:solidFill>
                            <a:schemeClr val="tx1"/>
                          </a:solidFill>
                          <a:latin typeface="Century Gothic" pitchFamily="34" charset="0"/>
                        </a:rPr>
                        <a:t>Grace Lim / Timothy Han</a:t>
                      </a:r>
                      <a:endParaRPr lang="en-US" sz="700"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311363">
                <a:tc>
                  <a:txBody>
                    <a:bodyPr/>
                    <a:lstStyle/>
                    <a:p>
                      <a:r>
                        <a:rPr lang="en-US" sz="800" b="1" dirty="0" smtClean="0">
                          <a:solidFill>
                            <a:schemeClr val="tx1"/>
                          </a:solidFill>
                          <a:latin typeface="Century Gothic" pitchFamily="34" charset="0"/>
                        </a:rPr>
                        <a:t>Praise Team</a:t>
                      </a:r>
                      <a:endParaRPr lang="en-US" sz="800" b="1" dirty="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sz="700" dirty="0" smtClean="0">
                          <a:solidFill>
                            <a:schemeClr val="tx1"/>
                          </a:solidFill>
                          <a:latin typeface="Century Gothic" pitchFamily="34" charset="0"/>
                        </a:rPr>
                        <a:t>Joe Jung, David Lim, </a:t>
                      </a:r>
                      <a:r>
                        <a:rPr lang="en-US" sz="700" baseline="0" dirty="0" smtClean="0">
                          <a:solidFill>
                            <a:schemeClr val="tx1"/>
                          </a:solidFill>
                          <a:latin typeface="Century Gothic" pitchFamily="34" charset="0"/>
                        </a:rPr>
                        <a:t>Shane Seiler, David Song, Arnold Park, Peter </a:t>
                      </a:r>
                      <a:r>
                        <a:rPr lang="en-US" sz="700" baseline="0" dirty="0" err="1" smtClean="0">
                          <a:solidFill>
                            <a:schemeClr val="tx1"/>
                          </a:solidFill>
                          <a:latin typeface="Century Gothic" pitchFamily="34" charset="0"/>
                        </a:rPr>
                        <a:t>Yoo</a:t>
                      </a:r>
                      <a:endParaRPr lang="en-US" sz="700" baseline="0"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800" dirty="0">
                        <a:solidFill>
                          <a:srgbClr val="FF0000"/>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
        <p:nvSpPr>
          <p:cNvPr id="8" name="Rectangle 7"/>
          <p:cNvSpPr/>
          <p:nvPr/>
        </p:nvSpPr>
        <p:spPr bwMode="ltGray">
          <a:xfrm>
            <a:off x="47236" y="45720"/>
            <a:ext cx="4143764" cy="6606540"/>
          </a:xfrm>
          <a:prstGeom prst="rect">
            <a:avLst/>
          </a:prstGeom>
          <a:noFill/>
          <a:ln w="12700"/>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dirty="0"/>
          </a:p>
        </p:txBody>
      </p:sp>
      <p:graphicFrame>
        <p:nvGraphicFramePr>
          <p:cNvPr id="11" name="Table 8"/>
          <p:cNvGraphicFramePr>
            <a:graphicFrameLocks noGrp="1"/>
          </p:cNvGraphicFramePr>
          <p:nvPr>
            <p:extLst>
              <p:ext uri="{D42A27DB-BD31-4B8C-83A1-F6EECF244321}">
                <p14:modId xmlns:p14="http://schemas.microsoft.com/office/powerpoint/2010/main" val="1864829881"/>
              </p:ext>
            </p:extLst>
          </p:nvPr>
        </p:nvGraphicFramePr>
        <p:xfrm>
          <a:off x="4996110" y="45721"/>
          <a:ext cx="4014540" cy="6605509"/>
        </p:xfrm>
        <a:graphic>
          <a:graphicData uri="http://schemas.openxmlformats.org/drawingml/2006/table">
            <a:tbl>
              <a:tblPr firstRow="1" bandRow="1">
                <a:effectLst/>
                <a:tableStyleId>{5C22544A-7EE6-4342-B048-85BDC9FD1C3A}</a:tableStyleId>
              </a:tblPr>
              <a:tblGrid>
                <a:gridCol w="4014540">
                  <a:extLst>
                    <a:ext uri="{9D8B030D-6E8A-4147-A177-3AD203B41FA5}">
                      <a16:colId xmlns:a16="http://schemas.microsoft.com/office/drawing/2014/main" val="20000"/>
                    </a:ext>
                  </a:extLst>
                </a:gridCol>
              </a:tblGrid>
              <a:tr h="214166">
                <a:tc>
                  <a:txBody>
                    <a:bodyPr/>
                    <a:lstStyle/>
                    <a:p>
                      <a:pPr marL="0" indent="0" algn="ctr"/>
                      <a:endParaRPr lang="en-US" sz="800" dirty="0">
                        <a:solidFill>
                          <a:schemeClr val="tx1"/>
                        </a:solidFill>
                        <a:latin typeface="Century Gothic" pitchFamily="34"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27617">
                <a:tc>
                  <a:txBody>
                    <a:bodyPr/>
                    <a:lstStyle/>
                    <a:p>
                      <a:pPr algn="ctr"/>
                      <a:r>
                        <a:rPr lang="en-US" sz="1000" b="1" dirty="0" smtClean="0">
                          <a:latin typeface="+mn-lt"/>
                        </a:rPr>
                        <a:t>Notes</a:t>
                      </a:r>
                    </a:p>
                    <a:p>
                      <a:pPr algn="ctr"/>
                      <a:r>
                        <a:rPr lang="en-US" sz="900" b="1" i="1" dirty="0" smtClean="0"/>
                        <a:t>2 Peter</a:t>
                      </a:r>
                      <a:r>
                        <a:rPr lang="en-US" sz="900" b="1" i="1" baseline="0" dirty="0" smtClean="0"/>
                        <a:t> 3:5-6 T</a:t>
                      </a:r>
                      <a:r>
                        <a:rPr lang="en-US" sz="900" b="1" i="1" dirty="0" smtClean="0"/>
                        <a:t>he heavens existed long ago, and the earth was formed out of water and through water by the word of God, and that by means of these the world that then existed was deluged with water and perished. But by the same word the heavens and earth that now exist are stored up for fire, being kept until the day of judgment and destruction of the ungodly.</a:t>
                      </a:r>
                      <a:endParaRPr lang="en-US" sz="1000" b="1" i="1" dirty="0" smtClean="0"/>
                    </a:p>
                    <a:p>
                      <a:endParaRPr lang="en-US" sz="1000" dirty="0" smtClean="0"/>
                    </a:p>
                    <a:p>
                      <a:r>
                        <a:rPr lang="en-US" sz="1000" dirty="0" smtClean="0"/>
                        <a:t>The flood shows us that man is totally _______________ and worthy of God’s righteous _____________, with the wages of sin being _________.</a:t>
                      </a:r>
                    </a:p>
                    <a:p>
                      <a:endParaRPr lang="en-US" sz="1000" dirty="0" smtClean="0"/>
                    </a:p>
                    <a:p>
                      <a:r>
                        <a:rPr lang="en-US" sz="1000" dirty="0" smtClean="0"/>
                        <a:t>God’s solution is that the shedding</a:t>
                      </a:r>
                      <a:r>
                        <a:rPr lang="en-US" sz="1000" baseline="0" dirty="0" smtClean="0"/>
                        <a:t> of _________ is necessary for our sins to be ______________.</a:t>
                      </a:r>
                    </a:p>
                    <a:p>
                      <a:endParaRPr lang="en-US" sz="1000" baseline="0" dirty="0" smtClean="0"/>
                    </a:p>
                    <a:p>
                      <a:r>
                        <a:rPr lang="en-US" sz="1000" baseline="0" dirty="0" smtClean="0"/>
                        <a:t>Until the final judgement, we see God’s _________ in that we get what we don’t deserve, and God’s ____________ in that we don’t get what we truly deserve.</a:t>
                      </a:r>
                      <a:endParaRPr lang="en-US" sz="1000" dirty="0" smtClean="0"/>
                    </a:p>
                    <a:p>
                      <a:endParaRPr lang="en-US" sz="1000" baseline="0" dirty="0" smtClean="0"/>
                    </a:p>
                    <a:p>
                      <a:r>
                        <a:rPr lang="en-US" sz="1000" baseline="0" dirty="0" smtClean="0"/>
                        <a:t>In light of 2 Peter 3:5-6, how are we to live?</a:t>
                      </a:r>
                      <a:endParaRPr lang="en-US" sz="1000" dirty="0" smtClean="0"/>
                    </a:p>
                    <a:p>
                      <a:pPr algn="l"/>
                      <a:endParaRPr lang="en-US" sz="1000" b="0" i="0" dirty="0" smtClean="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63726">
                <a:tc>
                  <a:txBody>
                    <a:bodyPr/>
                    <a:lstStyle/>
                    <a:p>
                      <a:pPr marL="0" lvl="1" algn="ctr">
                        <a:lnSpc>
                          <a:spcPct val="100000"/>
                        </a:lnSpc>
                        <a:spcBef>
                          <a:spcPts val="300"/>
                        </a:spcBef>
                        <a:spcAft>
                          <a:spcPts val="300"/>
                        </a:spcAft>
                      </a:pPr>
                      <a:r>
                        <a:rPr lang="en-US" sz="1050" b="1" dirty="0" smtClean="0">
                          <a:solidFill>
                            <a:prstClr val="black"/>
                          </a:solidFill>
                        </a:rPr>
                        <a:t>Announcements </a:t>
                      </a:r>
                    </a:p>
                    <a:p>
                      <a:pPr>
                        <a:lnSpc>
                          <a:spcPct val="100000"/>
                        </a:lnSpc>
                        <a:spcBef>
                          <a:spcPts val="300"/>
                        </a:spcBef>
                        <a:spcAft>
                          <a:spcPts val="300"/>
                        </a:spcAft>
                      </a:pPr>
                      <a:r>
                        <a:rPr lang="en-US" sz="1000" u="sng" kern="1200" dirty="0" smtClean="0">
                          <a:solidFill>
                            <a:schemeClr val="tx1"/>
                          </a:solidFill>
                          <a:effectLst/>
                          <a:latin typeface="+mn-lt"/>
                        </a:rPr>
                        <a:t>Welcome to all</a:t>
                      </a:r>
                      <a:r>
                        <a:rPr lang="en-US" sz="1000" kern="1200" dirty="0" smtClean="0">
                          <a:solidFill>
                            <a:schemeClr val="tx1"/>
                          </a:solidFill>
                          <a:effectLst/>
                          <a:latin typeface="+mn-lt"/>
                        </a:rPr>
                        <a:t>, especially any first time visitors.  Please join us for Bible Study immediately after service, followed by fellowship lunch.</a:t>
                      </a:r>
                      <a:endParaRPr lang="en-US" sz="1000" b="1" i="1" kern="1200" dirty="0" smtClean="0">
                        <a:solidFill>
                          <a:schemeClr val="tx1"/>
                        </a:solidFill>
                        <a:effectLst/>
                        <a:latin typeface="+mn-lt"/>
                      </a:endParaRPr>
                    </a:p>
                    <a:p>
                      <a:pPr algn="l">
                        <a:spcAft>
                          <a:spcPts val="600"/>
                        </a:spcAft>
                        <a:buFontTx/>
                        <a:buNone/>
                        <a:defRPr/>
                      </a:pPr>
                      <a:r>
                        <a:rPr lang="en-US" sz="1000" b="1" i="1" kern="1200" baseline="0" dirty="0" smtClean="0">
                          <a:solidFill>
                            <a:schemeClr val="dk1"/>
                          </a:solidFill>
                          <a:effectLst/>
                          <a:latin typeface="+mn-lt"/>
                          <a:ea typeface="+mn-ea"/>
                          <a:cs typeface="+mn-cs"/>
                        </a:rPr>
                        <a:t>Today</a:t>
                      </a:r>
                      <a:r>
                        <a:rPr lang="en-US" sz="1000" b="0" i="0" kern="1200" baseline="0" dirty="0" smtClean="0">
                          <a:solidFill>
                            <a:schemeClr val="dk1"/>
                          </a:solidFill>
                          <a:effectLst/>
                          <a:latin typeface="+mn-lt"/>
                          <a:ea typeface="+mn-ea"/>
                          <a:cs typeface="+mn-cs"/>
                        </a:rPr>
                        <a:t> there will be a meeting of the Youth Group PTA after the KM lunch. Teachers are asked to attend.</a:t>
                      </a:r>
                      <a:endParaRPr lang="en-US" sz="1000" b="1" i="1" kern="1200" baseline="0" dirty="0" smtClean="0">
                        <a:solidFill>
                          <a:schemeClr val="dk1"/>
                        </a:solidFill>
                        <a:effectLst/>
                        <a:latin typeface="+mn-lt"/>
                        <a:ea typeface="+mn-ea"/>
                        <a:cs typeface="+mn-cs"/>
                      </a:endParaRPr>
                    </a:p>
                    <a:p>
                      <a:pPr algn="just">
                        <a:spcAft>
                          <a:spcPts val="600"/>
                        </a:spcAft>
                        <a:buFontTx/>
                        <a:buNone/>
                        <a:defRPr/>
                      </a:pPr>
                      <a:r>
                        <a:rPr lang="en-US" sz="1000" b="1" i="1" kern="1200" baseline="0" dirty="0" smtClean="0">
                          <a:solidFill>
                            <a:schemeClr val="dk1"/>
                          </a:solidFill>
                          <a:effectLst/>
                          <a:latin typeface="+mn-lt"/>
                          <a:ea typeface="+mn-ea"/>
                          <a:cs typeface="+mn-cs"/>
                        </a:rPr>
                        <a:t>Jan </a:t>
                      </a:r>
                      <a:r>
                        <a:rPr lang="en-US" sz="1000" b="1" i="1" kern="1200" baseline="0" dirty="0" smtClean="0">
                          <a:solidFill>
                            <a:schemeClr val="dk1"/>
                          </a:solidFill>
                          <a:effectLst/>
                          <a:latin typeface="+mn-lt"/>
                          <a:ea typeface="+mn-ea"/>
                          <a:cs typeface="+mn-cs"/>
                        </a:rPr>
                        <a:t>8 </a:t>
                      </a:r>
                      <a:r>
                        <a:rPr lang="en-US" sz="1000" b="0" i="0" kern="1200" baseline="0" dirty="0" smtClean="0">
                          <a:solidFill>
                            <a:schemeClr val="dk1"/>
                          </a:solidFill>
                          <a:effectLst/>
                          <a:latin typeface="+mn-lt"/>
                          <a:ea typeface="+mn-ea"/>
                          <a:cs typeface="+mn-cs"/>
                        </a:rPr>
                        <a:t>is our </a:t>
                      </a:r>
                      <a:r>
                        <a:rPr lang="en-US" sz="1000" kern="1200" baseline="0" dirty="0" smtClean="0">
                          <a:solidFill>
                            <a:schemeClr val="dk1"/>
                          </a:solidFill>
                          <a:effectLst/>
                          <a:latin typeface="+mn-lt"/>
                          <a:ea typeface="+mn-ea"/>
                          <a:cs typeface="+mn-cs"/>
                        </a:rPr>
                        <a:t>next membership class. </a:t>
                      </a:r>
                      <a:r>
                        <a:rPr lang="en-US" sz="1000" kern="1200" baseline="0" dirty="0" smtClean="0">
                          <a:solidFill>
                            <a:schemeClr val="dk1"/>
                          </a:solidFill>
                          <a:effectLst/>
                          <a:latin typeface="+mn-lt"/>
                          <a:ea typeface="+mn-ea"/>
                          <a:cs typeface="+mn-cs"/>
                        </a:rPr>
                        <a:t>If anyone would like to schedule make-up sessions for either of the first two sessions, please contact Pastor Syd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2" name="TextBox 21"/>
          <p:cNvSpPr txBox="1"/>
          <p:nvPr/>
        </p:nvSpPr>
        <p:spPr>
          <a:xfrm>
            <a:off x="152400" y="47492"/>
            <a:ext cx="4114800" cy="815608"/>
          </a:xfrm>
          <a:prstGeom prst="rect">
            <a:avLst/>
          </a:prstGeom>
          <a:noFill/>
        </p:spPr>
        <p:txBody>
          <a:bodyPr wrap="square" rtlCol="0">
            <a:spAutoFit/>
          </a:bodyPr>
          <a:lstStyle/>
          <a:p>
            <a:pPr algn="ctr">
              <a:spcAft>
                <a:spcPts val="600"/>
              </a:spcAft>
            </a:pPr>
            <a:r>
              <a:rPr lang="en-US" b="1" dirty="0">
                <a:latin typeface="Century Gothic" pitchFamily="34" charset="0"/>
              </a:rPr>
              <a:t>SUNDAY WORSHIP</a:t>
            </a:r>
          </a:p>
          <a:p>
            <a:pPr lvl="0" algn="ctr"/>
            <a:r>
              <a:rPr lang="en-US" sz="800" dirty="0">
                <a:solidFill>
                  <a:prstClr val="black"/>
                </a:solidFill>
                <a:latin typeface="Palatino Linotype" pitchFamily="18" charset="0"/>
              </a:rPr>
              <a:t>Welcome to </a:t>
            </a:r>
            <a:r>
              <a:rPr lang="en-US" sz="800" dirty="0" smtClean="0">
                <a:solidFill>
                  <a:prstClr val="black"/>
                </a:solidFill>
                <a:latin typeface="Palatino Linotype" pitchFamily="18" charset="0"/>
              </a:rPr>
              <a:t>Garden English </a:t>
            </a:r>
            <a:r>
              <a:rPr lang="en-US" sz="800" dirty="0">
                <a:solidFill>
                  <a:prstClr val="black"/>
                </a:solidFill>
                <a:latin typeface="Palatino Linotype" pitchFamily="18" charset="0"/>
              </a:rPr>
              <a:t>Ministry.</a:t>
            </a:r>
          </a:p>
          <a:p>
            <a:pPr lvl="0" algn="ctr"/>
            <a:r>
              <a:rPr lang="en-US" sz="800" dirty="0">
                <a:solidFill>
                  <a:prstClr val="black"/>
                </a:solidFill>
                <a:latin typeface="Palatino Linotype" pitchFamily="18" charset="0"/>
              </a:rPr>
              <a:t>May your hearts be prepared to come into intimate and direct fellowship with God </a:t>
            </a:r>
            <a:endParaRPr lang="en-US" sz="800" dirty="0" smtClean="0">
              <a:solidFill>
                <a:prstClr val="black"/>
              </a:solidFill>
              <a:latin typeface="Palatino Linotype" pitchFamily="18" charset="0"/>
            </a:endParaRPr>
          </a:p>
          <a:p>
            <a:pPr lvl="0" algn="ctr"/>
            <a:r>
              <a:rPr lang="en-US" sz="800" dirty="0" smtClean="0">
                <a:solidFill>
                  <a:prstClr val="black"/>
                </a:solidFill>
                <a:latin typeface="Palatino Linotype" pitchFamily="18" charset="0"/>
              </a:rPr>
              <a:t>and </a:t>
            </a:r>
            <a:r>
              <a:rPr lang="en-US" sz="800" dirty="0">
                <a:solidFill>
                  <a:prstClr val="black"/>
                </a:solidFill>
                <a:latin typeface="Palatino Linotype" pitchFamily="18" charset="0"/>
              </a:rPr>
              <a:t>His Word through our worship today. </a:t>
            </a:r>
            <a:endParaRPr lang="en-US" sz="800" b="1" dirty="0">
              <a:latin typeface="Palatino Linotype" pitchFamily="18" charset="0"/>
            </a:endParaRPr>
          </a:p>
        </p:txBody>
      </p:sp>
      <p:sp>
        <p:nvSpPr>
          <p:cNvPr id="12" name="Rectangle 11"/>
          <p:cNvSpPr/>
          <p:nvPr/>
        </p:nvSpPr>
        <p:spPr>
          <a:xfrm>
            <a:off x="8001000" y="3886200"/>
            <a:ext cx="990600" cy="1600438"/>
          </a:xfrm>
          <a:prstGeom prst="rect">
            <a:avLst/>
          </a:prstGeom>
        </p:spPr>
        <p:txBody>
          <a:bodyPr/>
          <a:lstStyle/>
          <a:p>
            <a:pPr lvl="0" rtl="0">
              <a:buChar char="•"/>
            </a:pPr>
            <a:endParaRPr lang="en-US" sz="700" dirty="0">
              <a:latin typeface="Palatino Linotype" pitchFamily="18" charset="0"/>
            </a:endParaRPr>
          </a:p>
        </p:txBody>
      </p:sp>
    </p:spTree>
    <p:extLst>
      <p:ext uri="{BB962C8B-B14F-4D97-AF65-F5344CB8AC3E}">
        <p14:creationId xmlns:p14="http://schemas.microsoft.com/office/powerpoint/2010/main" val="12907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90" r="-690"/>
          <a:stretch/>
        </p:blipFill>
        <p:spPr bwMode="auto">
          <a:xfrm>
            <a:off x="4800600" y="533400"/>
            <a:ext cx="4267200" cy="2511425"/>
          </a:xfrm>
          <a:prstGeom prst="rect">
            <a:avLst/>
          </a:prstGeom>
          <a:noFill/>
          <a:ln>
            <a:noFill/>
          </a:ln>
          <a:effectLst/>
        </p:spPr>
      </p:pic>
      <p:sp>
        <p:nvSpPr>
          <p:cNvPr id="6" name="Rectangle 5"/>
          <p:cNvSpPr/>
          <p:nvPr/>
        </p:nvSpPr>
        <p:spPr bwMode="ltGray">
          <a:xfrm>
            <a:off x="76200" y="45720"/>
            <a:ext cx="4267200" cy="6766560"/>
          </a:xfrm>
          <a:prstGeom prst="rect">
            <a:avLst/>
          </a:prstGeom>
          <a:noFill/>
          <a:ln w="12700"/>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dirty="0"/>
          </a:p>
        </p:txBody>
      </p:sp>
      <p:sp>
        <p:nvSpPr>
          <p:cNvPr id="4" name="Rectangle 3"/>
          <p:cNvSpPr/>
          <p:nvPr/>
        </p:nvSpPr>
        <p:spPr bwMode="ltGray">
          <a:xfrm>
            <a:off x="4800600" y="45720"/>
            <a:ext cx="4267200" cy="6766560"/>
          </a:xfrm>
          <a:prstGeom prst="rect">
            <a:avLst/>
          </a:prstGeom>
          <a:noFill/>
          <a:ln w="12700"/>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dirty="0"/>
          </a:p>
        </p:txBody>
      </p:sp>
      <p:sp>
        <p:nvSpPr>
          <p:cNvPr id="5" name="TextBox 4"/>
          <p:cNvSpPr txBox="1"/>
          <p:nvPr/>
        </p:nvSpPr>
        <p:spPr>
          <a:xfrm>
            <a:off x="4876800" y="73223"/>
            <a:ext cx="4114800" cy="307777"/>
          </a:xfrm>
          <a:prstGeom prst="rect">
            <a:avLst/>
          </a:prstGeom>
          <a:noFill/>
        </p:spPr>
        <p:txBody>
          <a:bodyPr wrap="square" rtlCol="0">
            <a:spAutoFit/>
          </a:bodyPr>
          <a:lstStyle/>
          <a:p>
            <a:pPr algn="ctr"/>
            <a:r>
              <a:rPr lang="en-US" sz="1400" b="1" dirty="0" smtClean="0">
                <a:latin typeface="Century Gothic" pitchFamily="34" charset="0"/>
              </a:rPr>
              <a:t>Garden Presbyterian Church</a:t>
            </a:r>
            <a:endParaRPr lang="en-US" sz="1400" b="1" dirty="0">
              <a:latin typeface="Century Gothic" pitchFamily="34" charset="0"/>
            </a:endParaRPr>
          </a:p>
        </p:txBody>
      </p:sp>
      <p:sp>
        <p:nvSpPr>
          <p:cNvPr id="7" name="TextBox 6"/>
          <p:cNvSpPr txBox="1"/>
          <p:nvPr/>
        </p:nvSpPr>
        <p:spPr>
          <a:xfrm>
            <a:off x="4800600" y="548640"/>
            <a:ext cx="4267200" cy="215444"/>
          </a:xfrm>
          <a:prstGeom prst="rect">
            <a:avLst/>
          </a:prstGeom>
          <a:noFill/>
        </p:spPr>
        <p:txBody>
          <a:bodyPr wrap="square" rtlCol="0">
            <a:spAutoFit/>
          </a:bodyPr>
          <a:lstStyle/>
          <a:p>
            <a:pPr algn="ctr"/>
            <a:r>
              <a:rPr lang="en-US" sz="800" dirty="0" smtClean="0">
                <a:latin typeface="Palatino Linotype" pitchFamily="18" charset="0"/>
              </a:rPr>
              <a:t>GOD-CENTERED        •        BIBLE-CENTERED        •        CHURCH-CENTERED</a:t>
            </a:r>
            <a:endParaRPr lang="en-US" sz="800" dirty="0">
              <a:latin typeface="Palatino Linotype" pitchFamily="18" charset="0"/>
            </a:endParaRPr>
          </a:p>
        </p:txBody>
      </p:sp>
      <p:sp>
        <p:nvSpPr>
          <p:cNvPr id="11" name="TextBox 10"/>
          <p:cNvSpPr txBox="1"/>
          <p:nvPr/>
        </p:nvSpPr>
        <p:spPr>
          <a:xfrm>
            <a:off x="4876800" y="301823"/>
            <a:ext cx="4114800" cy="307777"/>
          </a:xfrm>
          <a:prstGeom prst="rect">
            <a:avLst/>
          </a:prstGeom>
          <a:noFill/>
        </p:spPr>
        <p:txBody>
          <a:bodyPr wrap="square" rtlCol="0">
            <a:spAutoFit/>
          </a:bodyPr>
          <a:lstStyle/>
          <a:p>
            <a:pPr algn="ctr"/>
            <a:r>
              <a:rPr lang="en-US" sz="1400" b="1" dirty="0" smtClean="0">
                <a:latin typeface="Century Gothic" pitchFamily="34" charset="0"/>
              </a:rPr>
              <a:t>English Ministry</a:t>
            </a:r>
            <a:endParaRPr lang="en-US" sz="1400" b="1" dirty="0">
              <a:latin typeface="Century Gothic" pitchFamily="34" charset="0"/>
            </a:endParaRPr>
          </a:p>
        </p:txBody>
      </p:sp>
      <p:sp>
        <p:nvSpPr>
          <p:cNvPr id="9" name="TextBox 8"/>
          <p:cNvSpPr txBox="1"/>
          <p:nvPr/>
        </p:nvSpPr>
        <p:spPr>
          <a:xfrm>
            <a:off x="4876800" y="3028146"/>
            <a:ext cx="4114800" cy="477054"/>
          </a:xfrm>
          <a:prstGeom prst="rect">
            <a:avLst/>
          </a:prstGeom>
          <a:noFill/>
        </p:spPr>
        <p:txBody>
          <a:bodyPr wrap="square" rtlCol="0">
            <a:spAutoFit/>
          </a:bodyPr>
          <a:lstStyle/>
          <a:p>
            <a:pPr algn="ctr"/>
            <a:r>
              <a:rPr lang="en-US" sz="1400" dirty="0" smtClean="0">
                <a:latin typeface="Palatino Linotype" pitchFamily="18" charset="0"/>
              </a:rPr>
              <a:t>“Do it all for the </a:t>
            </a:r>
            <a:r>
              <a:rPr lang="en-US" sz="1400" dirty="0">
                <a:latin typeface="Palatino Linotype" pitchFamily="18" charset="0"/>
              </a:rPr>
              <a:t>g</a:t>
            </a:r>
            <a:r>
              <a:rPr lang="en-US" sz="1400" dirty="0" smtClean="0">
                <a:latin typeface="Palatino Linotype" pitchFamily="18" charset="0"/>
              </a:rPr>
              <a:t>lory of God”</a:t>
            </a:r>
          </a:p>
          <a:p>
            <a:pPr algn="ctr"/>
            <a:r>
              <a:rPr lang="en-US" sz="1050" dirty="0" smtClean="0">
                <a:latin typeface="Palatino Linotype" pitchFamily="18" charset="0"/>
              </a:rPr>
              <a:t>1 Corinthians 10:31</a:t>
            </a:r>
            <a:endParaRPr lang="en-US" sz="1050" dirty="0">
              <a:latin typeface="Palatino Linotype" pitchFamily="18" charset="0"/>
            </a:endParaRPr>
          </a:p>
        </p:txBody>
      </p:sp>
      <p:sp>
        <p:nvSpPr>
          <p:cNvPr id="12" name="TextBox 11"/>
          <p:cNvSpPr txBox="1"/>
          <p:nvPr/>
        </p:nvSpPr>
        <p:spPr>
          <a:xfrm>
            <a:off x="4800600" y="3578597"/>
            <a:ext cx="4114800" cy="1603003"/>
          </a:xfrm>
          <a:prstGeom prst="rect">
            <a:avLst/>
          </a:prstGeom>
          <a:noFill/>
        </p:spPr>
        <p:txBody>
          <a:bodyPr wrap="square" rtlCol="0">
            <a:spAutoFit/>
          </a:bodyPr>
          <a:lstStyle/>
          <a:p>
            <a:r>
              <a:rPr lang="en-US" sz="1050" b="1" dirty="0" smtClean="0">
                <a:latin typeface="Century Gothic" pitchFamily="34" charset="0"/>
              </a:rPr>
              <a:t>Our Five Foundational Goals and Principles</a:t>
            </a:r>
          </a:p>
          <a:p>
            <a:endParaRPr lang="en-US" sz="800" dirty="0">
              <a:latin typeface="Palatino Linotype" pitchFamily="18" charset="0"/>
            </a:endParaRPr>
          </a:p>
          <a:p>
            <a:pPr marL="228600" indent="-228600">
              <a:spcAft>
                <a:spcPts val="500"/>
              </a:spcAft>
              <a:buAutoNum type="arabicPeriod"/>
            </a:pPr>
            <a:r>
              <a:rPr lang="en-US" sz="1050" dirty="0" smtClean="0">
                <a:latin typeface="Palatino Linotype" pitchFamily="18" charset="0"/>
              </a:rPr>
              <a:t>Worship that is God-centered and God-glorifying.</a:t>
            </a:r>
          </a:p>
          <a:p>
            <a:pPr marL="228600" indent="-228600">
              <a:spcAft>
                <a:spcPts val="500"/>
              </a:spcAft>
              <a:buAutoNum type="arabicPeriod"/>
            </a:pPr>
            <a:r>
              <a:rPr lang="en-US" sz="1050" dirty="0" smtClean="0">
                <a:latin typeface="Palatino Linotype" pitchFamily="18" charset="0"/>
              </a:rPr>
              <a:t>Scripture alone as the authority for truth and faith.</a:t>
            </a:r>
          </a:p>
          <a:p>
            <a:pPr marL="228600" indent="-228600">
              <a:spcAft>
                <a:spcPts val="500"/>
              </a:spcAft>
              <a:buAutoNum type="arabicPeriod"/>
            </a:pPr>
            <a:r>
              <a:rPr lang="en-US" sz="1050" dirty="0" smtClean="0">
                <a:latin typeface="Palatino Linotype" pitchFamily="18" charset="0"/>
              </a:rPr>
              <a:t>Edification and equipping of all members for service in building the Church.</a:t>
            </a:r>
          </a:p>
          <a:p>
            <a:pPr marL="228600" indent="-228600">
              <a:spcAft>
                <a:spcPts val="500"/>
              </a:spcAft>
              <a:buAutoNum type="arabicPeriod"/>
            </a:pPr>
            <a:r>
              <a:rPr lang="en-US" sz="1050" dirty="0" smtClean="0">
                <a:latin typeface="Palatino Linotype" pitchFamily="18" charset="0"/>
              </a:rPr>
              <a:t>Evangelism and missions as the responsibility of all believers.</a:t>
            </a:r>
          </a:p>
          <a:p>
            <a:pPr marL="228600" indent="-228600">
              <a:spcAft>
                <a:spcPts val="500"/>
              </a:spcAft>
              <a:buAutoNum type="arabicPeriod"/>
            </a:pPr>
            <a:r>
              <a:rPr lang="en-US" sz="1050" dirty="0" smtClean="0">
                <a:latin typeface="Palatino Linotype" pitchFamily="18" charset="0"/>
              </a:rPr>
              <a:t>Fellowship and community based on God’s love. </a:t>
            </a:r>
            <a:endParaRPr lang="en-US" sz="1600" dirty="0">
              <a:latin typeface="Palatino Linotype" pitchFamily="18" charset="0"/>
            </a:endParaRPr>
          </a:p>
        </p:txBody>
      </p:sp>
      <p:grpSp>
        <p:nvGrpSpPr>
          <p:cNvPr id="10" name="Group 9"/>
          <p:cNvGrpSpPr/>
          <p:nvPr/>
        </p:nvGrpSpPr>
        <p:grpSpPr>
          <a:xfrm>
            <a:off x="152400" y="121920"/>
            <a:ext cx="2133600" cy="274320"/>
            <a:chOff x="76200" y="121920"/>
            <a:chExt cx="2194560" cy="274320"/>
          </a:xfrm>
        </p:grpSpPr>
        <p:sp>
          <p:nvSpPr>
            <p:cNvPr id="33" name="Rectangle 32"/>
            <p:cNvSpPr/>
            <p:nvPr/>
          </p:nvSpPr>
          <p:spPr>
            <a:xfrm>
              <a:off x="76200" y="121920"/>
              <a:ext cx="1995055" cy="27432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76200" y="121920"/>
              <a:ext cx="2194560" cy="246888"/>
            </a:xfrm>
            <a:prstGeom prst="rect">
              <a:avLst/>
            </a:prstGeom>
            <a:noFill/>
          </p:spPr>
          <p:txBody>
            <a:bodyPr wrap="square" rtlCol="0">
              <a:spAutoFit/>
            </a:bodyPr>
            <a:lstStyle/>
            <a:p>
              <a:r>
                <a:rPr lang="en-US" sz="1200" b="1" dirty="0" smtClean="0">
                  <a:solidFill>
                    <a:schemeClr val="bg1"/>
                  </a:solidFill>
                  <a:latin typeface="Goudy Old Style" pitchFamily="18" charset="0"/>
                </a:rPr>
                <a:t>BIBLE STUDY TEACHERS</a:t>
              </a:r>
              <a:endParaRPr lang="en-US" sz="1200" b="1" dirty="0">
                <a:solidFill>
                  <a:schemeClr val="bg1"/>
                </a:solidFill>
                <a:latin typeface="Goudy Old Style" pitchFamily="18" charset="0"/>
              </a:endParaRPr>
            </a:p>
          </p:txBody>
        </p:sp>
      </p:grpSp>
      <p:sp>
        <p:nvSpPr>
          <p:cNvPr id="21" name="TextBox 20"/>
          <p:cNvSpPr txBox="1"/>
          <p:nvPr/>
        </p:nvSpPr>
        <p:spPr>
          <a:xfrm>
            <a:off x="304800" y="399441"/>
            <a:ext cx="3962400" cy="2020907"/>
          </a:xfrm>
          <a:prstGeom prst="rect">
            <a:avLst/>
          </a:prstGeom>
          <a:noFill/>
        </p:spPr>
        <p:txBody>
          <a:bodyPr wrap="square" numCol="2" rtlCol="0">
            <a:noAutofit/>
          </a:bodyPr>
          <a:lstStyle/>
          <a:p>
            <a:r>
              <a:rPr lang="en-US" sz="900" u="sng" dirty="0" smtClean="0">
                <a:latin typeface="Palatino Linotype" pitchFamily="18" charset="0"/>
              </a:rPr>
              <a:t>E.M. Adults &amp; College</a:t>
            </a:r>
          </a:p>
          <a:p>
            <a:pPr marL="117475">
              <a:tabLst>
                <a:tab pos="117475" algn="l"/>
              </a:tabLst>
            </a:pPr>
            <a:r>
              <a:rPr lang="en-US" sz="900" dirty="0" smtClean="0">
                <a:latin typeface="Palatino Linotype" pitchFamily="18" charset="0"/>
              </a:rPr>
              <a:t>Pastor Sydney Seiler</a:t>
            </a:r>
          </a:p>
          <a:p>
            <a:pPr marL="274320"/>
            <a:endParaRPr lang="en-US" sz="900" u="sng" dirty="0" smtClean="0">
              <a:latin typeface="Palatino Linotype" pitchFamily="18" charset="0"/>
            </a:endParaRPr>
          </a:p>
          <a:p>
            <a:r>
              <a:rPr lang="en-US" sz="900" u="sng" dirty="0" smtClean="0">
                <a:latin typeface="Palatino Linotype" pitchFamily="18" charset="0"/>
              </a:rPr>
              <a:t>Youth Ministry</a:t>
            </a:r>
          </a:p>
          <a:p>
            <a:pPr marL="117475"/>
            <a:r>
              <a:rPr lang="en-US" sz="900" dirty="0" smtClean="0">
                <a:latin typeface="Palatino Linotype" pitchFamily="18" charset="0"/>
              </a:rPr>
              <a:t>Pastor John Jee</a:t>
            </a:r>
          </a:p>
          <a:p>
            <a:endParaRPr lang="en-US" sz="900" u="sng" dirty="0" smtClean="0">
              <a:latin typeface="Palatino Linotype" pitchFamily="18" charset="0"/>
            </a:endParaRPr>
          </a:p>
          <a:p>
            <a:r>
              <a:rPr lang="en-US" sz="900" u="sng" dirty="0" smtClean="0">
                <a:latin typeface="Palatino Linotype" pitchFamily="18" charset="0"/>
              </a:rPr>
              <a:t>9-12</a:t>
            </a:r>
            <a:r>
              <a:rPr lang="en-US" sz="900" u="sng" baseline="30000" dirty="0" smtClean="0">
                <a:latin typeface="Palatino Linotype" pitchFamily="18" charset="0"/>
              </a:rPr>
              <a:t>th</a:t>
            </a:r>
            <a:r>
              <a:rPr lang="en-US" sz="900" u="sng" dirty="0" smtClean="0">
                <a:latin typeface="Palatino Linotype" pitchFamily="18" charset="0"/>
              </a:rPr>
              <a:t> grade</a:t>
            </a:r>
          </a:p>
          <a:p>
            <a:pPr marL="117475"/>
            <a:r>
              <a:rPr lang="en-US" sz="900" dirty="0" smtClean="0">
                <a:latin typeface="Palatino Linotype" pitchFamily="18" charset="0"/>
              </a:rPr>
              <a:t>Min Kim, Dee Kim, Arnold Park </a:t>
            </a:r>
            <a:endParaRPr lang="en-US" sz="900" u="sng" dirty="0" smtClean="0">
              <a:latin typeface="Palatino Linotype" pitchFamily="18" charset="0"/>
            </a:endParaRPr>
          </a:p>
          <a:p>
            <a:endParaRPr lang="en-US" sz="900" u="sng" dirty="0" smtClean="0">
              <a:latin typeface="Palatino Linotype" pitchFamily="18" charset="0"/>
            </a:endParaRPr>
          </a:p>
          <a:p>
            <a:r>
              <a:rPr lang="en-US" sz="900" u="sng" dirty="0" smtClean="0">
                <a:latin typeface="Palatino Linotype" pitchFamily="18" charset="0"/>
              </a:rPr>
              <a:t>6-8</a:t>
            </a:r>
            <a:r>
              <a:rPr lang="en-US" sz="900" u="sng" baseline="30000" dirty="0" smtClean="0">
                <a:latin typeface="Palatino Linotype" pitchFamily="18" charset="0"/>
              </a:rPr>
              <a:t>th</a:t>
            </a:r>
            <a:r>
              <a:rPr lang="en-US" sz="900" u="sng" dirty="0" smtClean="0">
                <a:latin typeface="Palatino Linotype" pitchFamily="18" charset="0"/>
              </a:rPr>
              <a:t> grade</a:t>
            </a:r>
            <a:endParaRPr lang="en-US" sz="900" dirty="0" smtClean="0">
              <a:latin typeface="Palatino Linotype" pitchFamily="18" charset="0"/>
            </a:endParaRPr>
          </a:p>
          <a:p>
            <a:pPr marL="117475"/>
            <a:r>
              <a:rPr lang="en-US" sz="900" dirty="0" smtClean="0">
                <a:latin typeface="Palatino Linotype" pitchFamily="18" charset="0"/>
              </a:rPr>
              <a:t>Grace Park, Peter Yoo</a:t>
            </a:r>
            <a:endParaRPr lang="en-US" sz="900" dirty="0">
              <a:latin typeface="Palatino Linotype" pitchFamily="18" charset="0"/>
            </a:endParaRPr>
          </a:p>
          <a:p>
            <a:endParaRPr lang="en-US" sz="900" u="sng" dirty="0" smtClean="0">
              <a:latin typeface="Palatino Linotype" pitchFamily="18" charset="0"/>
            </a:endParaRPr>
          </a:p>
          <a:p>
            <a:r>
              <a:rPr lang="en-US" sz="900" u="sng" dirty="0" smtClean="0">
                <a:latin typeface="Palatino Linotype" pitchFamily="18" charset="0"/>
              </a:rPr>
              <a:t>4-5</a:t>
            </a:r>
            <a:r>
              <a:rPr lang="en-US" sz="900" u="sng" baseline="30000" dirty="0" smtClean="0">
                <a:latin typeface="Palatino Linotype" pitchFamily="18" charset="0"/>
              </a:rPr>
              <a:t>th</a:t>
            </a:r>
            <a:r>
              <a:rPr lang="en-US" sz="900" u="sng" dirty="0" smtClean="0">
                <a:latin typeface="Palatino Linotype" pitchFamily="18" charset="0"/>
              </a:rPr>
              <a:t> grade</a:t>
            </a:r>
          </a:p>
          <a:p>
            <a:pPr marL="117475"/>
            <a:r>
              <a:rPr lang="en-US" sz="900" dirty="0" smtClean="0">
                <a:latin typeface="Palatino Linotype" pitchFamily="18" charset="0"/>
              </a:rPr>
              <a:t>Deacon Pat Han</a:t>
            </a:r>
          </a:p>
          <a:p>
            <a:r>
              <a:rPr lang="en-US" sz="900" u="sng" dirty="0" smtClean="0">
                <a:latin typeface="Palatino Linotype" pitchFamily="18" charset="0"/>
              </a:rPr>
              <a:t>2-3</a:t>
            </a:r>
            <a:r>
              <a:rPr lang="en-US" sz="900" u="sng" baseline="30000" dirty="0" smtClean="0">
                <a:latin typeface="Palatino Linotype" pitchFamily="18" charset="0"/>
              </a:rPr>
              <a:t>rd</a:t>
            </a:r>
            <a:r>
              <a:rPr lang="en-US" sz="900" u="sng" dirty="0" smtClean="0">
                <a:latin typeface="Palatino Linotype" pitchFamily="18" charset="0"/>
              </a:rPr>
              <a:t> grade</a:t>
            </a:r>
          </a:p>
          <a:p>
            <a:pPr marL="117475">
              <a:tabLst>
                <a:tab pos="117475" algn="l"/>
              </a:tabLst>
            </a:pPr>
            <a:r>
              <a:rPr lang="en-US" sz="900" dirty="0" smtClean="0">
                <a:latin typeface="Palatino Linotype" pitchFamily="18" charset="0"/>
              </a:rPr>
              <a:t>Deacon Joe Jung</a:t>
            </a:r>
          </a:p>
          <a:p>
            <a:pPr marL="117475">
              <a:tabLst>
                <a:tab pos="117475" algn="l"/>
              </a:tabLst>
            </a:pPr>
            <a:r>
              <a:rPr lang="en-US" sz="900" dirty="0" smtClean="0">
                <a:latin typeface="Palatino Linotype" pitchFamily="18" charset="0"/>
              </a:rPr>
              <a:t>(funkyjoe7@hotmail.com)</a:t>
            </a:r>
          </a:p>
          <a:p>
            <a:pPr marL="274320"/>
            <a:endParaRPr lang="en-US" sz="900" dirty="0" smtClean="0">
              <a:latin typeface="Palatino Linotype" pitchFamily="18" charset="0"/>
            </a:endParaRPr>
          </a:p>
          <a:p>
            <a:r>
              <a:rPr lang="en-US" sz="900" u="sng" dirty="0" smtClean="0">
                <a:latin typeface="Palatino Linotype" pitchFamily="18" charset="0"/>
              </a:rPr>
              <a:t>1</a:t>
            </a:r>
            <a:r>
              <a:rPr lang="en-US" sz="900" u="sng" baseline="30000" dirty="0" smtClean="0">
                <a:latin typeface="Palatino Linotype" pitchFamily="18" charset="0"/>
              </a:rPr>
              <a:t>st</a:t>
            </a:r>
            <a:r>
              <a:rPr lang="en-US" sz="900" u="sng" dirty="0" smtClean="0">
                <a:latin typeface="Palatino Linotype" pitchFamily="18" charset="0"/>
              </a:rPr>
              <a:t>-2</a:t>
            </a:r>
            <a:r>
              <a:rPr lang="en-US" sz="900" u="sng" baseline="30000" dirty="0" smtClean="0">
                <a:latin typeface="Palatino Linotype" pitchFamily="18" charset="0"/>
              </a:rPr>
              <a:t>nd</a:t>
            </a:r>
            <a:r>
              <a:rPr lang="en-US" sz="900" u="sng" dirty="0" smtClean="0">
                <a:latin typeface="Palatino Linotype" pitchFamily="18" charset="0"/>
              </a:rPr>
              <a:t> grade</a:t>
            </a:r>
          </a:p>
          <a:p>
            <a:pPr marL="117475"/>
            <a:r>
              <a:rPr lang="en-US" sz="900" dirty="0" smtClean="0">
                <a:latin typeface="Palatino Linotype" pitchFamily="18" charset="0"/>
              </a:rPr>
              <a:t>Deaconess Hyue Young Park</a:t>
            </a:r>
          </a:p>
          <a:p>
            <a:pPr marL="117475"/>
            <a:r>
              <a:rPr lang="en-US" sz="900" dirty="0" smtClean="0">
                <a:latin typeface="Palatino Linotype" pitchFamily="18" charset="0"/>
              </a:rPr>
              <a:t>(orthocares@gmail.com)</a:t>
            </a:r>
          </a:p>
          <a:p>
            <a:pPr marL="274320"/>
            <a:endParaRPr lang="en-US" sz="900" dirty="0" smtClean="0">
              <a:latin typeface="Palatino Linotype" pitchFamily="18" charset="0"/>
            </a:endParaRPr>
          </a:p>
          <a:p>
            <a:r>
              <a:rPr lang="en-US" sz="900" u="sng" dirty="0" smtClean="0">
                <a:latin typeface="Palatino Linotype" pitchFamily="18" charset="0"/>
              </a:rPr>
              <a:t>Kindergarten</a:t>
            </a:r>
          </a:p>
          <a:p>
            <a:pPr marL="117475"/>
            <a:r>
              <a:rPr lang="en-US" sz="900" dirty="0" smtClean="0">
                <a:latin typeface="Palatino Linotype" pitchFamily="18" charset="0"/>
              </a:rPr>
              <a:t>Lizzy Cho, Grace Lim</a:t>
            </a:r>
            <a:endParaRPr lang="en-US" sz="900" u="sng" dirty="0" smtClean="0">
              <a:latin typeface="Palatino Linotype" pitchFamily="18" charset="0"/>
            </a:endParaRPr>
          </a:p>
          <a:p>
            <a:endParaRPr lang="en-US" sz="900" u="sng" dirty="0" smtClean="0">
              <a:latin typeface="Palatino Linotype" pitchFamily="18" charset="0"/>
            </a:endParaRPr>
          </a:p>
          <a:p>
            <a:endParaRPr lang="en-US" sz="900" u="sng" dirty="0">
              <a:latin typeface="Palatino Linotype" pitchFamily="18" charset="0"/>
            </a:endParaRPr>
          </a:p>
          <a:p>
            <a:r>
              <a:rPr lang="en-US" sz="900" u="sng" dirty="0" smtClean="0">
                <a:latin typeface="Palatino Linotype" pitchFamily="18" charset="0"/>
              </a:rPr>
              <a:t>Friday Youth Group Bible Study</a:t>
            </a:r>
          </a:p>
          <a:p>
            <a:pPr marL="117475"/>
            <a:r>
              <a:rPr lang="en-US" sz="900" dirty="0" smtClean="0">
                <a:latin typeface="Palatino Linotype" pitchFamily="18" charset="0"/>
              </a:rPr>
              <a:t>Pastor John Jee</a:t>
            </a:r>
            <a:endParaRPr lang="en-US" sz="800" dirty="0" smtClean="0">
              <a:latin typeface="Palatino Linotype" pitchFamily="18" charset="0"/>
            </a:endParaRPr>
          </a:p>
        </p:txBody>
      </p:sp>
      <p:grpSp>
        <p:nvGrpSpPr>
          <p:cNvPr id="48" name="Group 47"/>
          <p:cNvGrpSpPr/>
          <p:nvPr/>
        </p:nvGrpSpPr>
        <p:grpSpPr>
          <a:xfrm>
            <a:off x="142172" y="2496549"/>
            <a:ext cx="3048000" cy="277006"/>
            <a:chOff x="76200" y="4267200"/>
            <a:chExt cx="2514600" cy="310790"/>
          </a:xfrm>
        </p:grpSpPr>
        <p:sp>
          <p:nvSpPr>
            <p:cNvPr id="44" name="Rectangle 43"/>
            <p:cNvSpPr/>
            <p:nvPr/>
          </p:nvSpPr>
          <p:spPr>
            <a:xfrm>
              <a:off x="76200" y="4267200"/>
              <a:ext cx="2514600" cy="30777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76200" y="4267207"/>
              <a:ext cx="2514600" cy="310783"/>
            </a:xfrm>
            <a:prstGeom prst="rect">
              <a:avLst/>
            </a:prstGeom>
            <a:noFill/>
          </p:spPr>
          <p:txBody>
            <a:bodyPr wrap="square" rtlCol="0">
              <a:spAutoFit/>
            </a:bodyPr>
            <a:lstStyle/>
            <a:p>
              <a:r>
                <a:rPr lang="en-US" sz="1200" b="1" dirty="0">
                  <a:solidFill>
                    <a:schemeClr val="bg1"/>
                  </a:solidFill>
                  <a:latin typeface="Goudy Old Style" pitchFamily="18" charset="0"/>
                </a:rPr>
                <a:t>WORSHIP/LOCATION/MEETING TIMES</a:t>
              </a:r>
            </a:p>
          </p:txBody>
        </p:sp>
      </p:grpSp>
      <p:sp>
        <p:nvSpPr>
          <p:cNvPr id="42" name="TextBox 41"/>
          <p:cNvSpPr txBox="1"/>
          <p:nvPr/>
        </p:nvSpPr>
        <p:spPr>
          <a:xfrm>
            <a:off x="228600" y="2895600"/>
            <a:ext cx="3962400" cy="2970044"/>
          </a:xfrm>
          <a:prstGeom prst="rect">
            <a:avLst/>
          </a:prstGeom>
          <a:noFill/>
        </p:spPr>
        <p:txBody>
          <a:bodyPr wrap="square" numCol="1" rtlCol="0">
            <a:spAutoFit/>
          </a:bodyPr>
          <a:lstStyle/>
          <a:p>
            <a:pPr>
              <a:tabLst>
                <a:tab pos="0" algn="l"/>
                <a:tab pos="1828800" algn="dec"/>
                <a:tab pos="3773488" algn="r"/>
              </a:tabLst>
            </a:pPr>
            <a:r>
              <a:rPr lang="en-US" sz="900" u="sng" dirty="0" smtClean="0">
                <a:latin typeface="Palatino Linotype" pitchFamily="18" charset="0"/>
              </a:rPr>
              <a:t>ENGLISH MINISTRY (E.M.)</a:t>
            </a:r>
          </a:p>
          <a:p>
            <a:pPr marL="274320" algn="just">
              <a:tabLst>
                <a:tab pos="0" algn="l"/>
                <a:tab pos="1828800" algn="dec"/>
                <a:tab pos="3773488" algn="r"/>
              </a:tabLst>
            </a:pPr>
            <a:r>
              <a:rPr lang="en-US" sz="800" dirty="0" smtClean="0">
                <a:latin typeface="Palatino Linotype" pitchFamily="18" charset="0"/>
              </a:rPr>
              <a:t>Worship……..............................Main Sanctuary…….……...…Sunday 10:00 a.m.</a:t>
            </a:r>
          </a:p>
          <a:p>
            <a:pPr marL="274320" algn="just">
              <a:tabLst>
                <a:tab pos="0" algn="l"/>
                <a:tab pos="1828800" algn="dec"/>
                <a:tab pos="3773488" algn="r"/>
              </a:tabLst>
            </a:pPr>
            <a:r>
              <a:rPr lang="en-US" sz="800" dirty="0" smtClean="0">
                <a:latin typeface="Palatino Linotype" pitchFamily="18" charset="0"/>
              </a:rPr>
              <a:t>Adult/College Bible Study…New Sanctuary Classroom 1....Sunday 11:15 a.m.</a:t>
            </a:r>
          </a:p>
          <a:p>
            <a:pPr marL="114300" algn="just">
              <a:tabLst>
                <a:tab pos="0" algn="l"/>
                <a:tab pos="1828800" algn="dec"/>
                <a:tab pos="3773488" algn="r"/>
              </a:tabLst>
            </a:pPr>
            <a:endParaRPr lang="en-US" sz="300" dirty="0" smtClean="0">
              <a:latin typeface="Palatino Linotype" pitchFamily="18" charset="0"/>
            </a:endParaRPr>
          </a:p>
          <a:p>
            <a:pPr marL="114300" algn="just">
              <a:tabLst>
                <a:tab pos="0" algn="l"/>
                <a:tab pos="1828800" algn="dec"/>
                <a:tab pos="3773488" algn="r"/>
              </a:tabLst>
            </a:pPr>
            <a:r>
              <a:rPr lang="en-US" sz="800" dirty="0" smtClean="0">
                <a:latin typeface="Palatino Linotype" pitchFamily="18" charset="0"/>
              </a:rPr>
              <a:t>Daniel Group (E.M. Couples)</a:t>
            </a:r>
          </a:p>
          <a:p>
            <a:pPr marL="288925" algn="just">
              <a:tabLst>
                <a:tab pos="0" algn="l"/>
                <a:tab pos="1828800" algn="dec"/>
                <a:tab pos="3773488" algn="r"/>
              </a:tabLst>
            </a:pPr>
            <a:r>
              <a:rPr lang="en-US" sz="800" dirty="0" smtClean="0">
                <a:latin typeface="Palatino Linotype" pitchFamily="18" charset="0"/>
              </a:rPr>
              <a:t>Bible Study ………………………………………….… 2</a:t>
            </a:r>
            <a:r>
              <a:rPr lang="en-US" sz="800" baseline="30000" dirty="0" smtClean="0">
                <a:latin typeface="Palatino Linotype" pitchFamily="18" charset="0"/>
              </a:rPr>
              <a:t>nd</a:t>
            </a:r>
            <a:r>
              <a:rPr lang="en-US" sz="800" dirty="0" smtClean="0">
                <a:latin typeface="Palatino Linotype" pitchFamily="18" charset="0"/>
              </a:rPr>
              <a:t> &amp; 4</a:t>
            </a:r>
            <a:r>
              <a:rPr lang="en-US" sz="800" baseline="30000" dirty="0" smtClean="0">
                <a:latin typeface="Palatino Linotype" pitchFamily="18" charset="0"/>
              </a:rPr>
              <a:t>th</a:t>
            </a:r>
            <a:r>
              <a:rPr lang="en-US" sz="800" dirty="0" smtClean="0">
                <a:latin typeface="Palatino Linotype" pitchFamily="18" charset="0"/>
              </a:rPr>
              <a:t>  Sunday 5:00a.m.</a:t>
            </a:r>
          </a:p>
          <a:p>
            <a:pPr marL="288925" algn="r">
              <a:tabLst>
                <a:tab pos="0" algn="l"/>
                <a:tab pos="1828800" algn="dec"/>
                <a:tab pos="3773488" algn="r"/>
              </a:tabLst>
            </a:pPr>
            <a:r>
              <a:rPr lang="en-US" sz="800" i="1" dirty="0" smtClean="0">
                <a:latin typeface="Palatino Linotype" pitchFamily="18" charset="0"/>
              </a:rPr>
              <a:t>(Email Deacon Brian So: bhso83@gmail.com)</a:t>
            </a:r>
          </a:p>
          <a:p>
            <a:pPr marL="114300" algn="just">
              <a:tabLst>
                <a:tab pos="0" algn="l"/>
                <a:tab pos="1828800" algn="dec"/>
                <a:tab pos="3773488" algn="r"/>
              </a:tabLst>
            </a:pPr>
            <a:r>
              <a:rPr lang="en-US" sz="800" dirty="0" smtClean="0">
                <a:latin typeface="Palatino Linotype" pitchFamily="18" charset="0"/>
              </a:rPr>
              <a:t>Young Adult &amp; College</a:t>
            </a:r>
          </a:p>
          <a:p>
            <a:pPr marL="274320" algn="just">
              <a:tabLst>
                <a:tab pos="0" algn="l"/>
                <a:tab pos="1828800" algn="dec"/>
                <a:tab pos="3773488" algn="r"/>
              </a:tabLst>
            </a:pPr>
            <a:r>
              <a:rPr lang="en-US" sz="800" dirty="0" smtClean="0">
                <a:latin typeface="Palatino Linotype" pitchFamily="18" charset="0"/>
              </a:rPr>
              <a:t>Bible Study…………….New Sanctuary Classroom 1………..Sunday 11:15</a:t>
            </a:r>
            <a:r>
              <a:rPr lang="en-US" sz="800" baseline="0" dirty="0" smtClean="0">
                <a:latin typeface="Palatino Linotype" pitchFamily="18" charset="0"/>
              </a:rPr>
              <a:t> a.m.</a:t>
            </a:r>
            <a:endParaRPr lang="en-US" sz="800" dirty="0" smtClean="0">
              <a:latin typeface="Palatino Linotype" pitchFamily="18" charset="0"/>
            </a:endParaRPr>
          </a:p>
          <a:p>
            <a:pPr marL="274320" algn="just">
              <a:tabLst>
                <a:tab pos="0" algn="l"/>
                <a:tab pos="1828800" algn="dec"/>
                <a:tab pos="3773488" algn="r"/>
              </a:tabLst>
            </a:pPr>
            <a:r>
              <a:rPr lang="en-US" sz="800" dirty="0" smtClean="0">
                <a:latin typeface="Palatino Linotype" pitchFamily="18" charset="0"/>
              </a:rPr>
              <a:t>Friday Bible Study.……….…..Fellowship Hall.….….…………Friday 7:30 p.m.</a:t>
            </a:r>
          </a:p>
          <a:p>
            <a:pPr marL="114300" algn="just">
              <a:tabLst>
                <a:tab pos="0" algn="l"/>
                <a:tab pos="1828800" algn="dec"/>
                <a:tab pos="3773488" algn="r"/>
              </a:tabLst>
            </a:pPr>
            <a:endParaRPr lang="en-US" sz="300" dirty="0" smtClean="0">
              <a:latin typeface="Palatino Linotype" pitchFamily="18" charset="0"/>
            </a:endParaRPr>
          </a:p>
          <a:p>
            <a:pPr marL="114300" algn="just">
              <a:tabLst>
                <a:tab pos="0" algn="l"/>
                <a:tab pos="1828800" algn="dec"/>
                <a:tab pos="3773488" algn="r"/>
              </a:tabLst>
            </a:pPr>
            <a:r>
              <a:rPr lang="en-US" sz="800" dirty="0" smtClean="0">
                <a:latin typeface="Palatino Linotype" pitchFamily="18" charset="0"/>
              </a:rPr>
              <a:t>Youth Group Ministry (6</a:t>
            </a:r>
            <a:r>
              <a:rPr lang="en-US" sz="800" baseline="30000" dirty="0" smtClean="0">
                <a:latin typeface="Palatino Linotype" pitchFamily="18" charset="0"/>
              </a:rPr>
              <a:t>th</a:t>
            </a:r>
            <a:r>
              <a:rPr lang="en-US" sz="800" dirty="0" smtClean="0">
                <a:latin typeface="Palatino Linotype" pitchFamily="18" charset="0"/>
              </a:rPr>
              <a:t>-12</a:t>
            </a:r>
            <a:r>
              <a:rPr lang="en-US" sz="800" baseline="30000" dirty="0" smtClean="0">
                <a:latin typeface="Palatino Linotype" pitchFamily="18" charset="0"/>
              </a:rPr>
              <a:t>th</a:t>
            </a:r>
            <a:r>
              <a:rPr lang="en-US" sz="800" dirty="0" smtClean="0">
                <a:latin typeface="Palatino Linotype" pitchFamily="18" charset="0"/>
              </a:rPr>
              <a:t> grade)</a:t>
            </a:r>
          </a:p>
          <a:p>
            <a:pPr marL="274320" algn="just">
              <a:tabLst>
                <a:tab pos="0" algn="l"/>
                <a:tab pos="1828800" algn="dec"/>
                <a:tab pos="3773488" algn="r"/>
              </a:tabLst>
            </a:pPr>
            <a:r>
              <a:rPr lang="en-US" sz="800" dirty="0" smtClean="0">
                <a:latin typeface="Palatino Linotype" pitchFamily="18" charset="0"/>
              </a:rPr>
              <a:t>Bible Study …………New Sanctuary Hall Classrooms……. Sunday 11:15 a.m.</a:t>
            </a:r>
          </a:p>
          <a:p>
            <a:pPr marL="274320" algn="just">
              <a:tabLst>
                <a:tab pos="0" algn="l"/>
                <a:tab pos="1828800" algn="dec"/>
                <a:tab pos="3773488" algn="r"/>
              </a:tabLst>
            </a:pPr>
            <a:r>
              <a:rPr lang="en-US" sz="800" dirty="0" smtClean="0">
                <a:latin typeface="Palatino Linotype" pitchFamily="18" charset="0"/>
              </a:rPr>
              <a:t>Friday Bible Study...……….…Fellowship Hall..….……………Friday 8:00 p.m.</a:t>
            </a:r>
          </a:p>
          <a:p>
            <a:pPr marL="114300" algn="just">
              <a:tabLst>
                <a:tab pos="0" algn="l"/>
                <a:tab pos="1828800" algn="dec"/>
                <a:tab pos="3773488" algn="r"/>
              </a:tabLst>
            </a:pPr>
            <a:endParaRPr lang="en-US" sz="300" dirty="0" smtClean="0">
              <a:latin typeface="Palatino Linotype" pitchFamily="18" charset="0"/>
            </a:endParaRPr>
          </a:p>
          <a:p>
            <a:pPr marL="114300" algn="just">
              <a:tabLst>
                <a:tab pos="0" algn="l"/>
                <a:tab pos="1828800" algn="dec"/>
                <a:tab pos="3773488" algn="r"/>
              </a:tabLst>
            </a:pPr>
            <a:r>
              <a:rPr lang="en-US" sz="800" dirty="0" smtClean="0">
                <a:latin typeface="Palatino Linotype" pitchFamily="18" charset="0"/>
              </a:rPr>
              <a:t>Children’s Ministry (Pre K – 5</a:t>
            </a:r>
            <a:r>
              <a:rPr lang="en-US" sz="800" baseline="30000" dirty="0" smtClean="0">
                <a:latin typeface="Palatino Linotype" pitchFamily="18" charset="0"/>
              </a:rPr>
              <a:t>th</a:t>
            </a:r>
            <a:r>
              <a:rPr lang="en-US" sz="800" dirty="0" smtClean="0">
                <a:latin typeface="Palatino Linotype" pitchFamily="18" charset="0"/>
              </a:rPr>
              <a:t> grade) </a:t>
            </a:r>
          </a:p>
          <a:p>
            <a:pPr marL="280988" algn="just">
              <a:tabLst>
                <a:tab pos="0" algn="l"/>
                <a:tab pos="1828800" algn="dec"/>
                <a:tab pos="3773488" algn="r"/>
              </a:tabLst>
            </a:pPr>
            <a:r>
              <a:rPr lang="en-US" sz="800" dirty="0" smtClean="0">
                <a:latin typeface="Palatino Linotype" pitchFamily="18" charset="0"/>
              </a:rPr>
              <a:t>Worship ………..…………..…Main Sanctuary……….…..…. Sunday 11:00 a.m.</a:t>
            </a:r>
          </a:p>
          <a:p>
            <a:pPr marL="280988" algn="just">
              <a:tabLst>
                <a:tab pos="0" algn="l"/>
                <a:tab pos="1828800" algn="dec"/>
                <a:tab pos="3773488" algn="r"/>
              </a:tabLst>
            </a:pPr>
            <a:r>
              <a:rPr lang="en-US" sz="800" dirty="0" smtClean="0">
                <a:latin typeface="Palatino Linotype" pitchFamily="18" charset="0"/>
              </a:rPr>
              <a:t>Bible Study…….……New Sanctuary Hall Classrooms….….Sunday 12:15 p.m.</a:t>
            </a:r>
          </a:p>
          <a:p>
            <a:pPr marL="280988" algn="just">
              <a:tabLst>
                <a:tab pos="0" algn="l"/>
                <a:tab pos="1828800" algn="dec"/>
                <a:tab pos="3773488" algn="r"/>
              </a:tabLst>
            </a:pPr>
            <a:endParaRPr lang="en-US" sz="800" dirty="0" smtClean="0">
              <a:latin typeface="Palatino Linotype" pitchFamily="18" charset="0"/>
            </a:endParaRPr>
          </a:p>
          <a:p>
            <a:pPr>
              <a:tabLst>
                <a:tab pos="0" algn="l"/>
                <a:tab pos="1828800" algn="dec"/>
                <a:tab pos="3773488" algn="r"/>
              </a:tabLst>
            </a:pPr>
            <a:r>
              <a:rPr lang="en-US" sz="900" u="sng" dirty="0" smtClean="0">
                <a:latin typeface="Palatino Linotype" pitchFamily="18" charset="0"/>
              </a:rPr>
              <a:t>KOREAN MINISTRY (K.M.)</a:t>
            </a:r>
          </a:p>
          <a:p>
            <a:pPr marL="274320" algn="just">
              <a:tabLst>
                <a:tab pos="0" algn="l"/>
                <a:tab pos="1828800" algn="dec"/>
                <a:tab pos="3773488" algn="r"/>
              </a:tabLst>
            </a:pPr>
            <a:r>
              <a:rPr lang="en-US" sz="800" dirty="0" smtClean="0">
                <a:latin typeface="Palatino Linotype" pitchFamily="18" charset="0"/>
              </a:rPr>
              <a:t>1</a:t>
            </a:r>
            <a:r>
              <a:rPr lang="en-US" sz="800" baseline="30000" dirty="0" smtClean="0">
                <a:latin typeface="Palatino Linotype" pitchFamily="18" charset="0"/>
              </a:rPr>
              <a:t>st</a:t>
            </a:r>
            <a:r>
              <a:rPr lang="en-US" sz="800" dirty="0" smtClean="0">
                <a:latin typeface="Palatino Linotype" pitchFamily="18" charset="0"/>
              </a:rPr>
              <a:t> Worship……………….….…New Sanctuary...............…...... Sunday 8:15 a.m.</a:t>
            </a:r>
          </a:p>
          <a:p>
            <a:pPr marL="274320" algn="just">
              <a:tabLst>
                <a:tab pos="0" algn="l"/>
                <a:tab pos="1828800" algn="dec"/>
                <a:tab pos="3773488" algn="r"/>
              </a:tabLst>
            </a:pPr>
            <a:r>
              <a:rPr lang="en-US" sz="800" dirty="0" smtClean="0">
                <a:latin typeface="Palatino Linotype" pitchFamily="18" charset="0"/>
              </a:rPr>
              <a:t>2</a:t>
            </a:r>
            <a:r>
              <a:rPr lang="en-US" sz="800" baseline="30000" dirty="0" smtClean="0">
                <a:latin typeface="Palatino Linotype" pitchFamily="18" charset="0"/>
              </a:rPr>
              <a:t>nd</a:t>
            </a:r>
            <a:r>
              <a:rPr lang="en-US" sz="800" dirty="0" smtClean="0">
                <a:latin typeface="Palatino Linotype" pitchFamily="18" charset="0"/>
              </a:rPr>
              <a:t> (Main) Worship…….….…..New Sanctuary.…………..….Sunday 11:15 a.m.</a:t>
            </a:r>
          </a:p>
          <a:p>
            <a:pPr marL="274320" algn="just">
              <a:tabLst>
                <a:tab pos="0" algn="l"/>
                <a:tab pos="1828800" algn="dec"/>
                <a:tab pos="3773488" algn="r"/>
              </a:tabLst>
            </a:pPr>
            <a:r>
              <a:rPr lang="en-US" sz="800" dirty="0" smtClean="0">
                <a:latin typeface="Palatino Linotype" pitchFamily="18" charset="0"/>
              </a:rPr>
              <a:t>Wednesday Night…….….…....New Sanctuary......…........Wednesday 8:00 p.m.</a:t>
            </a:r>
          </a:p>
          <a:p>
            <a:pPr marL="274320" algn="just">
              <a:tabLst>
                <a:tab pos="0" algn="l"/>
                <a:tab pos="1828800" algn="dec"/>
                <a:tab pos="3773488" algn="r"/>
              </a:tabLst>
            </a:pPr>
            <a:r>
              <a:rPr lang="en-US" sz="800" dirty="0" smtClean="0">
                <a:latin typeface="Palatino Linotype" pitchFamily="18" charset="0"/>
              </a:rPr>
              <a:t>Early Morning Prayer..………..New Sanctuary.......................Tue – Sat 5:45 a.m.</a:t>
            </a:r>
          </a:p>
          <a:p>
            <a:pPr marL="274320" algn="just">
              <a:tabLst>
                <a:tab pos="0" algn="l"/>
                <a:tab pos="1828800" algn="dec"/>
                <a:tab pos="3773488" algn="r"/>
              </a:tabLst>
            </a:pPr>
            <a:r>
              <a:rPr lang="en-US" sz="800" dirty="0" smtClean="0">
                <a:latin typeface="Palatino Linotype" pitchFamily="18" charset="0"/>
              </a:rPr>
              <a:t>Korean Language School..…New Fellowship Hall.................Sunday 10:15 a.m.</a:t>
            </a:r>
            <a:endParaRPr lang="en-US" sz="800" dirty="0">
              <a:latin typeface="Palatino Linotype" pitchFamily="18" charset="0"/>
            </a:endParaRPr>
          </a:p>
        </p:txBody>
      </p:sp>
      <p:sp>
        <p:nvSpPr>
          <p:cNvPr id="43" name="Rectangle 42"/>
          <p:cNvSpPr/>
          <p:nvPr/>
        </p:nvSpPr>
        <p:spPr>
          <a:xfrm>
            <a:off x="228600" y="2838252"/>
            <a:ext cx="3962400" cy="3257748"/>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5023783" y="5308888"/>
            <a:ext cx="3815418" cy="1091914"/>
          </a:xfrm>
          <a:prstGeom prst="round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7"/>
          <p:cNvSpPr>
            <a:spLocks noGrp="1"/>
          </p:cNvSpPr>
          <p:nvPr>
            <p:ph type="ftr" sz="quarter" idx="11"/>
          </p:nvPr>
        </p:nvSpPr>
        <p:spPr>
          <a:xfrm>
            <a:off x="381000" y="6172200"/>
            <a:ext cx="3810000" cy="365125"/>
          </a:xfrm>
        </p:spPr>
        <p:txBody>
          <a:bodyPr/>
          <a:lstStyle/>
          <a:p>
            <a:r>
              <a:rPr lang="en-US" sz="700" b="1" dirty="0" smtClean="0">
                <a:solidFill>
                  <a:schemeClr val="tx1"/>
                </a:solidFill>
                <a:latin typeface="Palatino Linotype" pitchFamily="18" charset="0"/>
              </a:rPr>
              <a:t>8665 Old Annapolis Rd., Columbia, MD 21045</a:t>
            </a:r>
          </a:p>
          <a:p>
            <a:r>
              <a:rPr lang="en-US" sz="700" b="1" dirty="0" smtClean="0">
                <a:solidFill>
                  <a:schemeClr val="tx1"/>
                </a:solidFill>
                <a:latin typeface="Palatino Linotype" pitchFamily="18" charset="0"/>
              </a:rPr>
              <a:t>(410) 461 9620</a:t>
            </a:r>
          </a:p>
          <a:p>
            <a:r>
              <a:rPr lang="en-US" sz="700" dirty="0" smtClean="0">
                <a:solidFill>
                  <a:schemeClr val="tx1"/>
                </a:solidFill>
                <a:latin typeface="Palatino Linotype" pitchFamily="18" charset="0"/>
              </a:rPr>
              <a:t>www.ghgpc.com </a:t>
            </a:r>
            <a:r>
              <a:rPr lang="en-US" sz="700" b="1" dirty="0" smtClean="0">
                <a:solidFill>
                  <a:schemeClr val="tx1"/>
                </a:solidFill>
                <a:latin typeface="Palatino Linotype" pitchFamily="18" charset="0"/>
              </a:rPr>
              <a:t>(Korean Ministry)</a:t>
            </a:r>
          </a:p>
          <a:p>
            <a:r>
              <a:rPr lang="en-US" sz="700" dirty="0" smtClean="0">
                <a:solidFill>
                  <a:schemeClr val="tx1"/>
                </a:solidFill>
                <a:latin typeface="Palatino Linotype" pitchFamily="18" charset="0"/>
              </a:rPr>
              <a:t>http://ghgpc.topdiscussion.com </a:t>
            </a:r>
            <a:r>
              <a:rPr lang="en-US" sz="700" b="1" dirty="0" smtClean="0">
                <a:solidFill>
                  <a:schemeClr val="tx1"/>
                </a:solidFill>
                <a:latin typeface="Palatino Linotype" pitchFamily="18" charset="0"/>
              </a:rPr>
              <a:t>(English Ministry)</a:t>
            </a:r>
            <a:endParaRPr lang="en-US" sz="700" b="1" dirty="0">
              <a:solidFill>
                <a:schemeClr val="tx1"/>
              </a:solidFill>
              <a:latin typeface="Palatino Linotype" pitchFamily="18" charset="0"/>
            </a:endParaRPr>
          </a:p>
        </p:txBody>
      </p:sp>
      <p:sp>
        <p:nvSpPr>
          <p:cNvPr id="14" name="TextBox 13"/>
          <p:cNvSpPr txBox="1"/>
          <p:nvPr/>
        </p:nvSpPr>
        <p:spPr>
          <a:xfrm>
            <a:off x="4724400" y="6491477"/>
            <a:ext cx="4343400" cy="276999"/>
          </a:xfrm>
          <a:prstGeom prst="rect">
            <a:avLst/>
          </a:prstGeom>
          <a:noFill/>
        </p:spPr>
        <p:txBody>
          <a:bodyPr wrap="square" rtlCol="0">
            <a:spAutoFit/>
          </a:bodyPr>
          <a:lstStyle/>
          <a:p>
            <a:pPr algn="just"/>
            <a:r>
              <a:rPr lang="en-US" sz="700" dirty="0" smtClean="0">
                <a:latin typeface="Palatino Linotype" pitchFamily="18" charset="0"/>
              </a:rPr>
              <a:t>		</a:t>
            </a:r>
            <a:r>
              <a:rPr lang="en-US" sz="700" baseline="0" dirty="0" smtClean="0">
                <a:latin typeface="Palatino Linotype" pitchFamily="18" charset="0"/>
              </a:rPr>
              <a:t>        </a:t>
            </a:r>
            <a:r>
              <a:rPr lang="en-US" sz="1200" b="1" dirty="0" smtClean="0">
                <a:latin typeface="Palatino Linotype" pitchFamily="18" charset="0"/>
              </a:rPr>
              <a:t>Sunday, January 3,</a:t>
            </a:r>
            <a:r>
              <a:rPr lang="en-US" sz="1200" b="1" baseline="0" dirty="0" smtClean="0">
                <a:latin typeface="Palatino Linotype" pitchFamily="18" charset="0"/>
              </a:rPr>
              <a:t> 2016</a:t>
            </a:r>
            <a:endParaRPr lang="en-US" sz="1200" b="1" dirty="0">
              <a:solidFill>
                <a:srgbClr val="FF0000"/>
              </a:solidFill>
              <a:latin typeface="Palatino Linotype" pitchFamily="18" charset="0"/>
            </a:endParaRPr>
          </a:p>
        </p:txBody>
      </p:sp>
      <p:sp>
        <p:nvSpPr>
          <p:cNvPr id="28" name="TextBox 27"/>
          <p:cNvSpPr txBox="1"/>
          <p:nvPr/>
        </p:nvSpPr>
        <p:spPr>
          <a:xfrm>
            <a:off x="5064591" y="5316236"/>
            <a:ext cx="3733801" cy="830997"/>
          </a:xfrm>
          <a:prstGeom prst="rect">
            <a:avLst/>
          </a:prstGeom>
          <a:noFill/>
        </p:spPr>
        <p:txBody>
          <a:bodyPr wrap="square" rtlCol="0">
            <a:spAutoFit/>
          </a:bodyPr>
          <a:lstStyle/>
          <a:p>
            <a:pPr marL="111125" lvl="1"/>
            <a:r>
              <a:rPr lang="en-US" sz="800" u="sng" dirty="0" smtClean="0">
                <a:latin typeface="Century Gothic" pitchFamily="34" charset="0"/>
              </a:rPr>
              <a:t>Senior Pastor &amp; Korean Ministry Pastor</a:t>
            </a:r>
          </a:p>
          <a:p>
            <a:pPr marL="111125" lvl="1"/>
            <a:r>
              <a:rPr lang="en-US" sz="800" dirty="0" smtClean="0">
                <a:latin typeface="Century Gothic" pitchFamily="34" charset="0"/>
              </a:rPr>
              <a:t>   Rev. Nathan Tae Hahn	                      </a:t>
            </a:r>
            <a:r>
              <a:rPr lang="en-US" sz="800" dirty="0" smtClean="0">
                <a:latin typeface="Century Gothic" pitchFamily="34" charset="0"/>
                <a:hlinkClick r:id="rId4"/>
              </a:rPr>
              <a:t>nthahn@gmail.com</a:t>
            </a:r>
            <a:endParaRPr lang="en-US" sz="800" dirty="0" smtClean="0">
              <a:latin typeface="Century Gothic" pitchFamily="34" charset="0"/>
            </a:endParaRPr>
          </a:p>
          <a:p>
            <a:pPr marL="111125" lvl="1"/>
            <a:r>
              <a:rPr lang="en-US" sz="800" u="sng" dirty="0" smtClean="0">
                <a:latin typeface="Century Gothic" pitchFamily="34" charset="0"/>
              </a:rPr>
              <a:t>English Ministry Pastor &amp; EM/ Adult/College</a:t>
            </a:r>
          </a:p>
          <a:p>
            <a:pPr marL="111125" lvl="1"/>
            <a:r>
              <a:rPr lang="en-US" sz="800" dirty="0" smtClean="0">
                <a:latin typeface="Century Gothic" pitchFamily="34" charset="0"/>
              </a:rPr>
              <a:t>   Pastor Sydney Seiler	                     sydshi@hotmail.com</a:t>
            </a:r>
          </a:p>
          <a:p>
            <a:pPr marL="111125" lvl="1"/>
            <a:r>
              <a:rPr lang="en-US" sz="800" u="sng" smtClean="0">
                <a:latin typeface="Century Gothic" pitchFamily="34" charset="0"/>
              </a:rPr>
              <a:t>English Ministry </a:t>
            </a:r>
            <a:r>
              <a:rPr lang="en-US" sz="800" u="sng" dirty="0" smtClean="0">
                <a:latin typeface="Century Gothic" pitchFamily="34" charset="0"/>
              </a:rPr>
              <a:t>Youth Pastor</a:t>
            </a:r>
          </a:p>
          <a:p>
            <a:pPr marL="111125" lvl="1"/>
            <a:r>
              <a:rPr lang="en-US" sz="800" dirty="0" smtClean="0">
                <a:latin typeface="Century Gothic" pitchFamily="34" charset="0"/>
              </a:rPr>
              <a:t>   Pastor John Jee	                      johnjee@gmail.com </a:t>
            </a:r>
          </a:p>
        </p:txBody>
      </p:sp>
    </p:spTree>
    <p:extLst>
      <p:ext uri="{BB962C8B-B14F-4D97-AF65-F5344CB8AC3E}">
        <p14:creationId xmlns:p14="http://schemas.microsoft.com/office/powerpoint/2010/main" val="2502416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27437</TotalTime>
  <Words>699</Words>
  <Application>Microsoft Office PowerPoint</Application>
  <PresentationFormat>On-screen Show (4:3)</PresentationFormat>
  <Paragraphs>136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Century Gothic</vt:lpstr>
      <vt:lpstr>Goudy Old Style</vt:lpstr>
      <vt:lpstr>Palatino Linotype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Family</dc:creator>
  <cp:lastModifiedBy>Syd S</cp:lastModifiedBy>
  <cp:revision>1048</cp:revision>
  <cp:lastPrinted>2014-11-30T02:16:18Z</cp:lastPrinted>
  <dcterms:created xsi:type="dcterms:W3CDTF">2011-10-03T01:04:37Z</dcterms:created>
  <dcterms:modified xsi:type="dcterms:W3CDTF">2016-01-03T13:00:16Z</dcterms:modified>
</cp:coreProperties>
</file>