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7077075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5" autoAdjust="0"/>
    <p:restoredTop sz="95673" autoAdjust="0"/>
  </p:normalViewPr>
  <p:slideViewPr>
    <p:cSldViewPr>
      <p:cViewPr varScale="1">
        <p:scale>
          <a:sx n="111" d="100"/>
          <a:sy n="111" d="100"/>
        </p:scale>
        <p:origin x="166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3" cy="469265"/>
          </a:xfrm>
          <a:prstGeom prst="rect">
            <a:avLst/>
          </a:prstGeom>
        </p:spPr>
        <p:txBody>
          <a:bodyPr vert="horz" lIns="94047" tIns="47024" rIns="94047" bIns="4702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1"/>
            <a:ext cx="3066733" cy="469265"/>
          </a:xfrm>
          <a:prstGeom prst="rect">
            <a:avLst/>
          </a:prstGeom>
        </p:spPr>
        <p:txBody>
          <a:bodyPr vert="horz" lIns="94047" tIns="47024" rIns="94047" bIns="47024" rtlCol="0"/>
          <a:lstStyle>
            <a:lvl1pPr algn="r">
              <a:defRPr sz="1200"/>
            </a:lvl1pPr>
          </a:lstStyle>
          <a:p>
            <a:fld id="{0751028B-063A-406A-AFA3-621FE2E36D3B}" type="datetimeFigureOut">
              <a:rPr lang="en-US" smtClean="0"/>
              <a:pPr/>
              <a:t>1/9/16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7" tIns="47024" rIns="94047" bIns="470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8019"/>
            <a:ext cx="5661660" cy="4223385"/>
          </a:xfrm>
          <a:prstGeom prst="rect">
            <a:avLst/>
          </a:prstGeom>
        </p:spPr>
        <p:txBody>
          <a:bodyPr vert="horz" lIns="94047" tIns="47024" rIns="94047" bIns="470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66733" cy="469265"/>
          </a:xfrm>
          <a:prstGeom prst="rect">
            <a:avLst/>
          </a:prstGeom>
        </p:spPr>
        <p:txBody>
          <a:bodyPr vert="horz" lIns="94047" tIns="47024" rIns="94047" bIns="4702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914407"/>
            <a:ext cx="3066733" cy="469265"/>
          </a:xfrm>
          <a:prstGeom prst="rect">
            <a:avLst/>
          </a:prstGeom>
        </p:spPr>
        <p:txBody>
          <a:bodyPr vert="horz" lIns="94047" tIns="47024" rIns="94047" bIns="47024" rtlCol="0" anchor="b"/>
          <a:lstStyle>
            <a:lvl1pPr algn="r">
              <a:defRPr sz="1200"/>
            </a:lvl1pPr>
          </a:lstStyle>
          <a:p>
            <a:fld id="{16DAB301-9F6A-48F9-B810-3966C5683E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730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KJHJPOIJ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AB301-9F6A-48F9-B810-3966C5683EE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36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AB301-9F6A-48F9-B810-3966C5683EE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499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E406-51CD-4074-A31F-5867A6EA7096}" type="datetime1">
              <a:rPr lang="en-US" smtClean="0"/>
              <a:pPr/>
              <a:t>1/9/16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8665 Old Annapolis Rd., Columbia, MD 21045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E696-4206-4AB5-86E4-5E6C23A46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54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8A37-5B36-461E-973F-A861AD8CCA8F}" type="datetime1">
              <a:rPr lang="en-US" smtClean="0"/>
              <a:pPr/>
              <a:t>1/9/16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8665 Old Annapolis Rd., Columbia, MD 21045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E696-4206-4AB5-86E4-5E6C23A46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97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C38D7-32D8-4445-9EC9-40EAC7373B17}" type="datetime1">
              <a:rPr lang="en-US" smtClean="0"/>
              <a:pPr/>
              <a:t>1/9/16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8665 Old Annapolis Rd., Columbia, MD 21045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E696-4206-4AB5-86E4-5E6C23A46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2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8979-F37C-40D0-9530-A6EDA2AE1C61}" type="datetime1">
              <a:rPr lang="en-US" smtClean="0"/>
              <a:pPr/>
              <a:t>1/9/16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8665 Old Annapolis Rd., Columbia, MD 21045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E696-4206-4AB5-86E4-5E6C23A46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70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BE81-4624-4288-93E9-8A897BCB3066}" type="datetime1">
              <a:rPr lang="en-US" smtClean="0"/>
              <a:pPr/>
              <a:t>1/9/16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8665 Old Annapolis Rd., Columbia, MD 21045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E696-4206-4AB5-86E4-5E6C23A46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81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3FE9-107A-49ED-BF22-31543F9EFE6B}" type="datetime1">
              <a:rPr lang="en-US" smtClean="0"/>
              <a:pPr/>
              <a:t>1/9/16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8665 Old Annapolis Rd., Columbia, MD 21045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E696-4206-4AB5-86E4-5E6C23A46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66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770F-0ACC-4DDA-926E-89DE380AFDE4}" type="datetime1">
              <a:rPr lang="en-US" smtClean="0"/>
              <a:pPr/>
              <a:t>1/9/16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8665 Old Annapolis Rd., Columbia, MD 21045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E696-4206-4AB5-86E4-5E6C23A46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654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C006-739D-4ECF-A82F-F221F3602943}" type="datetime1">
              <a:rPr lang="en-US" smtClean="0"/>
              <a:pPr/>
              <a:t>1/9/16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8665 Old Annapolis Rd., Columbia, MD 21045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E696-4206-4AB5-86E4-5E6C23A46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8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DED9-AD63-46C7-B7C1-0093D20C8164}" type="datetime1">
              <a:rPr lang="en-US" smtClean="0"/>
              <a:pPr/>
              <a:t>1/9/16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8665 Old Annapolis Rd., Columbia, MD 21045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E696-4206-4AB5-86E4-5E6C23A46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73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610E-EB85-498E-90AD-F4497BB27226}" type="datetime1">
              <a:rPr lang="en-US" smtClean="0"/>
              <a:pPr/>
              <a:t>1/9/16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8665 Old Annapolis Rd., Columbia, MD 21045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E696-4206-4AB5-86E4-5E6C23A46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596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5334-11BF-4B43-86C7-69AC1CA09FFA}" type="datetime1">
              <a:rPr lang="en-US" smtClean="0"/>
              <a:pPr/>
              <a:t>1/9/16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8665 Old Annapolis Rd., Columbia, MD 21045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E696-4206-4AB5-86E4-5E6C23A46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025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BE9D9-0B29-4515-AE8F-959F8AED60FC}" type="datetime1">
              <a:rPr lang="en-US" smtClean="0"/>
              <a:pPr/>
              <a:t>1/9/16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8665 Old Annapolis Rd., Columbia, MD 21045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3E696-4206-4AB5-86E4-5E6C23A46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578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mailto:nthahn@gmail.com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838200"/>
            <a:ext cx="4038600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300"/>
              </a:spcAft>
            </a:pPr>
            <a:r>
              <a:rPr lang="en-US" sz="800" dirty="0" smtClean="0">
                <a:latin typeface="Century Gothic" pitchFamily="34" charset="0"/>
              </a:rPr>
              <a:t>	                                                        Presider: Deacon Paul Cho</a:t>
            </a:r>
          </a:p>
          <a:p>
            <a:pPr algn="just"/>
            <a:r>
              <a:rPr lang="en-US" sz="800" dirty="0" smtClean="0">
                <a:latin typeface="Century Gothic" pitchFamily="34" charset="0"/>
              </a:rPr>
              <a:t>Sunday,  January 10, 2016	                          Speaker: Pastor John Jee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1295401"/>
            <a:ext cx="3962400" cy="3785652"/>
          </a:xfrm>
          <a:prstGeom prst="rect">
            <a:avLst/>
          </a:prstGeom>
          <a:noFill/>
          <a:ln w="3175" cap="sq" cmpd="sng">
            <a:noFill/>
            <a:round/>
          </a:ln>
          <a:effectLst>
            <a:softEdge rad="63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40" rtlCol="0">
            <a:spAutoFit/>
          </a:bodyPr>
          <a:lstStyle/>
          <a:p>
            <a:pPr>
              <a:tabLst>
                <a:tab pos="0" algn="l"/>
                <a:tab pos="4054475" algn="r"/>
              </a:tabLst>
            </a:pPr>
            <a:r>
              <a:rPr lang="en-US" sz="900" dirty="0" smtClean="0">
                <a:latin typeface="Century Gothic" pitchFamily="34" charset="0"/>
              </a:rPr>
              <a:t>Call To Worship 	Praise Team</a:t>
            </a:r>
          </a:p>
          <a:p>
            <a:pPr lvl="0">
              <a:spcAft>
                <a:spcPts val="300"/>
              </a:spcAft>
              <a:tabLst>
                <a:tab pos="0" algn="l"/>
                <a:tab pos="4054475" algn="r"/>
              </a:tabLst>
            </a:pPr>
            <a:r>
              <a:rPr lang="en-US" sz="800" dirty="0" smtClean="0">
                <a:solidFill>
                  <a:prstClr val="black"/>
                </a:solidFill>
                <a:latin typeface="Palatino Linotype" pitchFamily="18" charset="0"/>
              </a:rPr>
              <a:t>Entering the presence of Almighty God</a:t>
            </a:r>
            <a:endParaRPr lang="en-US" sz="800" dirty="0">
              <a:solidFill>
                <a:prstClr val="black"/>
              </a:solidFill>
              <a:latin typeface="Palatino Linotype" pitchFamily="18" charset="0"/>
            </a:endParaRPr>
          </a:p>
          <a:p>
            <a:pPr>
              <a:tabLst>
                <a:tab pos="0" algn="l"/>
                <a:tab pos="4054475" algn="r"/>
              </a:tabLst>
            </a:pPr>
            <a:r>
              <a:rPr lang="en-US" sz="900" dirty="0" smtClean="0">
                <a:latin typeface="Century Gothic" pitchFamily="34" charset="0"/>
              </a:rPr>
              <a:t>Praise &amp; Worship	Congregation</a:t>
            </a:r>
          </a:p>
          <a:p>
            <a:pPr lvl="0">
              <a:spcAft>
                <a:spcPts val="300"/>
              </a:spcAft>
              <a:tabLst>
                <a:tab pos="0" algn="l"/>
                <a:tab pos="4054475" algn="r"/>
              </a:tabLst>
            </a:pPr>
            <a:r>
              <a:rPr lang="en-US" sz="800" dirty="0" smtClean="0">
                <a:solidFill>
                  <a:prstClr val="black"/>
                </a:solidFill>
                <a:latin typeface="Palatino Linotype" pitchFamily="18" charset="0"/>
              </a:rPr>
              <a:t>Proclaiming His greatness, our sin, His mercy, our pardon, and our thanks</a:t>
            </a:r>
          </a:p>
          <a:p>
            <a:pPr lvl="0">
              <a:tabLst>
                <a:tab pos="0" algn="l"/>
                <a:tab pos="4054475" algn="r"/>
              </a:tabLst>
            </a:pPr>
            <a:r>
              <a:rPr lang="en-US" sz="900" dirty="0" smtClean="0">
                <a:latin typeface="Century Gothic" pitchFamily="34" charset="0"/>
              </a:rPr>
              <a:t>Responsive Reading	Congregation</a:t>
            </a:r>
          </a:p>
          <a:p>
            <a:pPr lvl="0">
              <a:spcAft>
                <a:spcPts val="300"/>
              </a:spcAft>
              <a:tabLst>
                <a:tab pos="0" algn="l"/>
                <a:tab pos="4054475" algn="r"/>
              </a:tabLst>
            </a:pPr>
            <a:r>
              <a:rPr lang="en-US" sz="800" dirty="0" smtClean="0">
                <a:solidFill>
                  <a:prstClr val="black"/>
                </a:solidFill>
                <a:latin typeface="Palatino Linotype" pitchFamily="18" charset="0"/>
              </a:rPr>
              <a:t>Corporately proclaiming His Word</a:t>
            </a:r>
            <a:endParaRPr lang="en-US" sz="800" dirty="0">
              <a:solidFill>
                <a:prstClr val="black"/>
              </a:solidFill>
              <a:latin typeface="Palatino Linotype" pitchFamily="18" charset="0"/>
            </a:endParaRPr>
          </a:p>
          <a:p>
            <a:pPr>
              <a:tabLst>
                <a:tab pos="0" algn="l"/>
                <a:tab pos="4054475" algn="r"/>
              </a:tabLst>
            </a:pPr>
            <a:r>
              <a:rPr lang="en-US" sz="900" dirty="0" smtClean="0">
                <a:latin typeface="Century Gothic" pitchFamily="34" charset="0"/>
              </a:rPr>
              <a:t>The Apostles’ Creed	Congregation</a:t>
            </a:r>
          </a:p>
          <a:p>
            <a:pPr lvl="0">
              <a:spcAft>
                <a:spcPts val="300"/>
              </a:spcAft>
              <a:tabLst>
                <a:tab pos="0" algn="l"/>
                <a:tab pos="4054475" algn="r"/>
              </a:tabLst>
            </a:pPr>
            <a:r>
              <a:rPr lang="en-US" sz="800" dirty="0" smtClean="0">
                <a:solidFill>
                  <a:prstClr val="black"/>
                </a:solidFill>
                <a:latin typeface="Palatino Linotype" pitchFamily="18" charset="0"/>
              </a:rPr>
              <a:t>Proclaiming </a:t>
            </a:r>
            <a:r>
              <a:rPr lang="en-US" sz="800" dirty="0">
                <a:solidFill>
                  <a:prstClr val="black"/>
                </a:solidFill>
                <a:latin typeface="Palatino Linotype" pitchFamily="18" charset="0"/>
              </a:rPr>
              <a:t>the key elements of our </a:t>
            </a:r>
            <a:r>
              <a:rPr lang="en-US" sz="800" dirty="0" smtClean="0">
                <a:latin typeface="Palatino Linotype" pitchFamily="18" charset="0"/>
              </a:rPr>
              <a:t>faith</a:t>
            </a:r>
            <a:endParaRPr lang="en-US" sz="800" dirty="0">
              <a:latin typeface="Palatino Linotype" pitchFamily="18" charset="0"/>
            </a:endParaRPr>
          </a:p>
          <a:p>
            <a:pPr>
              <a:tabLst>
                <a:tab pos="0" algn="l"/>
                <a:tab pos="4054475" algn="r"/>
              </a:tabLst>
            </a:pPr>
            <a:r>
              <a:rPr lang="en-US" sz="900" dirty="0" smtClean="0">
                <a:latin typeface="Century Gothic" pitchFamily="34" charset="0"/>
              </a:rPr>
              <a:t>Offering &amp; Prayer	Congregation</a:t>
            </a:r>
          </a:p>
          <a:p>
            <a:pPr lvl="0">
              <a:spcAft>
                <a:spcPts val="300"/>
              </a:spcAft>
              <a:tabLst>
                <a:tab pos="0" algn="l"/>
                <a:tab pos="4054475" algn="r"/>
              </a:tabLst>
            </a:pPr>
            <a:r>
              <a:rPr lang="en-US" sz="800" dirty="0" smtClean="0">
                <a:latin typeface="Palatino Linotype" pitchFamily="18" charset="0"/>
              </a:rPr>
              <a:t>A </a:t>
            </a:r>
            <a:r>
              <a:rPr lang="en-US" sz="800" dirty="0">
                <a:latin typeface="Palatino Linotype" pitchFamily="18" charset="0"/>
              </a:rPr>
              <a:t>Prayer that He would accept our </a:t>
            </a:r>
            <a:r>
              <a:rPr lang="en-US" sz="800" dirty="0" smtClean="0">
                <a:latin typeface="Palatino Linotype" pitchFamily="18" charset="0"/>
              </a:rPr>
              <a:t>thanks</a:t>
            </a:r>
            <a:endParaRPr lang="en-US" sz="900" dirty="0" smtClean="0">
              <a:latin typeface="Century Gothic" pitchFamily="34" charset="0"/>
            </a:endParaRPr>
          </a:p>
          <a:p>
            <a:pPr>
              <a:tabLst>
                <a:tab pos="0" algn="l"/>
                <a:tab pos="4054475" algn="r"/>
              </a:tabLst>
            </a:pPr>
            <a:r>
              <a:rPr lang="en-US" sz="900" dirty="0" smtClean="0">
                <a:latin typeface="Century Gothic" pitchFamily="34" charset="0"/>
              </a:rPr>
              <a:t>Announcements 	Deacon Paul Cho</a:t>
            </a:r>
          </a:p>
          <a:p>
            <a:pPr lvl="0">
              <a:spcAft>
                <a:spcPts val="300"/>
              </a:spcAft>
              <a:tabLst>
                <a:tab pos="0" algn="l"/>
                <a:tab pos="4054475" algn="r"/>
              </a:tabLst>
            </a:pPr>
            <a:r>
              <a:rPr lang="en-US" sz="800" dirty="0" smtClean="0">
                <a:latin typeface="Palatino Linotype" pitchFamily="18" charset="0"/>
              </a:rPr>
              <a:t>Sharing </a:t>
            </a:r>
            <a:r>
              <a:rPr lang="en-US" sz="800" dirty="0">
                <a:latin typeface="Palatino Linotype" pitchFamily="18" charset="0"/>
              </a:rPr>
              <a:t>in the  ministry and events of our </a:t>
            </a:r>
            <a:r>
              <a:rPr lang="en-US" sz="800" dirty="0" smtClean="0">
                <a:latin typeface="Palatino Linotype" pitchFamily="18" charset="0"/>
              </a:rPr>
              <a:t>church</a:t>
            </a:r>
          </a:p>
          <a:p>
            <a:pPr lvl="0">
              <a:tabLst>
                <a:tab pos="0" algn="l"/>
                <a:tab pos="4054475" algn="r"/>
              </a:tabLst>
            </a:pPr>
            <a:r>
              <a:rPr lang="en-US" sz="900" dirty="0" smtClean="0">
                <a:latin typeface="Century Gothic" pitchFamily="34" charset="0"/>
              </a:rPr>
              <a:t>Representative Prayer	Congregation</a:t>
            </a:r>
          </a:p>
          <a:p>
            <a:pPr lvl="0">
              <a:spcAft>
                <a:spcPts val="300"/>
              </a:spcAft>
              <a:tabLst>
                <a:tab pos="0" algn="l"/>
                <a:tab pos="4054475" algn="r"/>
              </a:tabLst>
            </a:pPr>
            <a:r>
              <a:rPr lang="en-US" sz="800" dirty="0" smtClean="0">
                <a:latin typeface="Palatino Linotype" pitchFamily="18" charset="0"/>
              </a:rPr>
              <a:t>Coming in prayer for the whole body of the church</a:t>
            </a:r>
          </a:p>
          <a:p>
            <a:pPr>
              <a:tabLst>
                <a:tab pos="0" algn="l"/>
                <a:tab pos="1998663" algn="ctr"/>
                <a:tab pos="4054475" algn="r"/>
              </a:tabLst>
            </a:pPr>
            <a:endParaRPr lang="en-US" sz="900" dirty="0" smtClean="0">
              <a:latin typeface="Century Gothic" pitchFamily="34" charset="0"/>
            </a:endParaRPr>
          </a:p>
          <a:p>
            <a:pPr>
              <a:tabLst>
                <a:tab pos="0" algn="l"/>
                <a:tab pos="1998663" algn="ctr"/>
                <a:tab pos="4054475" algn="r"/>
              </a:tabLst>
            </a:pPr>
            <a:r>
              <a:rPr lang="en-US" sz="900" b="1" dirty="0" smtClean="0">
                <a:latin typeface="Century Gothic" pitchFamily="34" charset="0"/>
              </a:rPr>
              <a:t>Scripture Reading</a:t>
            </a:r>
            <a:r>
              <a:rPr lang="en-US" sz="900" b="1" dirty="0"/>
              <a:t>	</a:t>
            </a:r>
            <a:r>
              <a:rPr lang="en-US" sz="1000" b="1" dirty="0" smtClean="0"/>
              <a:t>Genesis 39</a:t>
            </a:r>
            <a:r>
              <a:rPr lang="en-US" sz="900" b="1" dirty="0" smtClean="0"/>
              <a:t>	</a:t>
            </a:r>
            <a:r>
              <a:rPr lang="en-US" sz="900" dirty="0" smtClean="0">
                <a:latin typeface="Century Gothic" pitchFamily="34" charset="0"/>
              </a:rPr>
              <a:t>Pastor John Jee</a:t>
            </a:r>
          </a:p>
          <a:p>
            <a:pPr lvl="0">
              <a:spcAft>
                <a:spcPts val="300"/>
              </a:spcAft>
              <a:tabLst>
                <a:tab pos="0" algn="l"/>
                <a:tab pos="1998663" algn="ctr"/>
                <a:tab pos="4054475" algn="r"/>
              </a:tabLst>
            </a:pPr>
            <a:r>
              <a:rPr lang="en-US" sz="800" dirty="0" smtClean="0">
                <a:latin typeface="Palatino Linotype" pitchFamily="18" charset="0"/>
              </a:rPr>
              <a:t>A proclamation of the Word of God </a:t>
            </a:r>
          </a:p>
          <a:p>
            <a:pPr>
              <a:tabLst>
                <a:tab pos="0" algn="l"/>
                <a:tab pos="1998663" algn="ctr"/>
                <a:tab pos="4054475" algn="r"/>
              </a:tabLst>
            </a:pPr>
            <a:r>
              <a:rPr lang="en-US" sz="900" b="1" dirty="0" smtClean="0">
                <a:latin typeface="Century Gothic" pitchFamily="34" charset="0"/>
              </a:rPr>
              <a:t>Sermon	</a:t>
            </a:r>
            <a:r>
              <a:rPr lang="en-US" sz="900" b="1" smtClean="0">
                <a:latin typeface="Century Gothic" pitchFamily="34" charset="0"/>
              </a:rPr>
              <a:t>Resisting </a:t>
            </a:r>
            <a:r>
              <a:rPr lang="en-US" sz="900" b="1" smtClean="0">
                <a:latin typeface="Century Gothic" pitchFamily="34" charset="0"/>
              </a:rPr>
              <a:t>Temptation</a:t>
            </a:r>
            <a:r>
              <a:rPr lang="en-US" sz="900" b="1" dirty="0" smtClean="0"/>
              <a:t>	</a:t>
            </a:r>
            <a:r>
              <a:rPr lang="en-US" sz="900" dirty="0" smtClean="0">
                <a:latin typeface="Century Gothic" pitchFamily="34" charset="0"/>
              </a:rPr>
              <a:t>Pastor </a:t>
            </a:r>
            <a:r>
              <a:rPr lang="en-US" sz="900" dirty="0">
                <a:latin typeface="Century Gothic" pitchFamily="34" charset="0"/>
              </a:rPr>
              <a:t>John Jee</a:t>
            </a:r>
            <a:endParaRPr lang="en-US" sz="900" dirty="0" smtClean="0">
              <a:latin typeface="Century Gothic" pitchFamily="34" charset="0"/>
            </a:endParaRPr>
          </a:p>
          <a:p>
            <a:pPr lvl="0">
              <a:spcAft>
                <a:spcPts val="300"/>
              </a:spcAft>
              <a:tabLst>
                <a:tab pos="0" algn="l"/>
                <a:tab pos="1998663" algn="ctr"/>
                <a:tab pos="4054475" algn="r"/>
              </a:tabLst>
            </a:pPr>
            <a:r>
              <a:rPr lang="en-US" sz="800" dirty="0" smtClean="0">
                <a:solidFill>
                  <a:prstClr val="black"/>
                </a:solidFill>
                <a:latin typeface="Palatino Linotype" pitchFamily="18" charset="0"/>
              </a:rPr>
              <a:t>Instruction in God’s will for</a:t>
            </a:r>
            <a:r>
              <a:rPr lang="en-US" sz="800" baseline="0" dirty="0" smtClean="0">
                <a:solidFill>
                  <a:prstClr val="black"/>
                </a:solidFill>
                <a:latin typeface="Palatino Linotype" pitchFamily="18" charset="0"/>
              </a:rPr>
              <a:t> us</a:t>
            </a:r>
            <a:endParaRPr lang="en-US" sz="800" dirty="0" smtClean="0">
              <a:solidFill>
                <a:prstClr val="black"/>
              </a:solidFill>
              <a:latin typeface="Palatino Linotype" pitchFamily="18" charset="0"/>
            </a:endParaRPr>
          </a:p>
          <a:p>
            <a:pPr>
              <a:tabLst>
                <a:tab pos="0" algn="l"/>
                <a:tab pos="4054475" algn="r"/>
              </a:tabLst>
            </a:pPr>
            <a:endParaRPr lang="en-US" sz="900" dirty="0" smtClean="0">
              <a:latin typeface="Century Gothic" pitchFamily="34" charset="0"/>
            </a:endParaRPr>
          </a:p>
          <a:p>
            <a:pPr>
              <a:tabLst>
                <a:tab pos="0" algn="l"/>
                <a:tab pos="4054475" algn="r"/>
              </a:tabLst>
            </a:pPr>
            <a:r>
              <a:rPr lang="en-US" sz="900" dirty="0">
                <a:latin typeface="Century Gothic" pitchFamily="34" charset="0"/>
              </a:rPr>
              <a:t>Dedication Prayer	Pastor John Jee</a:t>
            </a:r>
            <a:endParaRPr lang="en-US" sz="900" dirty="0" smtClean="0">
              <a:latin typeface="Century Gothic" pitchFamily="34" charset="0"/>
            </a:endParaRPr>
          </a:p>
          <a:p>
            <a:pPr>
              <a:spcAft>
                <a:spcPts val="300"/>
              </a:spcAft>
              <a:tabLst>
                <a:tab pos="0" algn="l"/>
                <a:tab pos="4054475" algn="r"/>
              </a:tabLst>
            </a:pPr>
            <a:r>
              <a:rPr lang="en-US" sz="800" dirty="0" smtClean="0">
                <a:solidFill>
                  <a:prstClr val="black"/>
                </a:solidFill>
                <a:latin typeface="Palatino Linotype" pitchFamily="18" charset="0"/>
              </a:rPr>
              <a:t>Prayer </a:t>
            </a:r>
            <a:r>
              <a:rPr lang="en-US" sz="800" dirty="0">
                <a:solidFill>
                  <a:prstClr val="black"/>
                </a:solidFill>
                <a:latin typeface="Palatino Linotype" pitchFamily="18" charset="0"/>
              </a:rPr>
              <a:t>for the power to live according to God’s will as we depart. </a:t>
            </a:r>
            <a:endParaRPr lang="en-US" sz="800" dirty="0" smtClean="0">
              <a:solidFill>
                <a:prstClr val="black"/>
              </a:solidFill>
              <a:latin typeface="Palatino Linotype" pitchFamily="18" charset="0"/>
            </a:endParaRPr>
          </a:p>
          <a:p>
            <a:pPr>
              <a:tabLst>
                <a:tab pos="0" algn="l"/>
                <a:tab pos="4054475" algn="r"/>
              </a:tabLst>
            </a:pPr>
            <a:r>
              <a:rPr lang="en-US" sz="900" dirty="0" smtClean="0">
                <a:latin typeface="Century Gothic" pitchFamily="34" charset="0"/>
              </a:rPr>
              <a:t>The Lord’s Prayer	Congregation</a:t>
            </a:r>
          </a:p>
          <a:p>
            <a:pPr>
              <a:spcAft>
                <a:spcPts val="300"/>
              </a:spcAft>
            </a:pPr>
            <a:r>
              <a:rPr lang="en-US" sz="800" dirty="0" smtClean="0">
                <a:solidFill>
                  <a:prstClr val="black"/>
                </a:solidFill>
                <a:latin typeface="Palatino Linotype" pitchFamily="18" charset="0"/>
              </a:rPr>
              <a:t>A prayer as we go out into the world, renewed by the grace of Word and Spirit.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342306"/>
              </p:ext>
            </p:extLst>
          </p:nvPr>
        </p:nvGraphicFramePr>
        <p:xfrm>
          <a:off x="47235" y="5425467"/>
          <a:ext cx="4143766" cy="122576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2481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78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4059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Worship Servants 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Today</a:t>
                      </a:r>
                      <a:endParaRPr lang="en-US" sz="8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Next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Week</a:t>
                      </a:r>
                      <a:endParaRPr lang="en-US" sz="8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315">
                <a:tc>
                  <a:txBody>
                    <a:bodyPr/>
                    <a:lstStyle/>
                    <a:p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Representative Prayer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Syd Seiler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David Song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315"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Offering Prayer, </a:t>
                      </a: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Ushers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Grace Lim / Timothy Han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Min Kim / Glen</a:t>
                      </a:r>
                      <a:r>
                        <a:rPr lang="en-US" sz="7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Lee</a:t>
                      </a:r>
                      <a:endParaRPr lang="en-US" sz="70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1363"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Praise Team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Joe Jung, David Lim, </a:t>
                      </a:r>
                      <a:r>
                        <a:rPr lang="en-US" sz="7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Shane Seiler, David Song, Arnold Park, Peter </a:t>
                      </a:r>
                      <a:r>
                        <a:rPr lang="en-US" sz="700" baseline="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Yoo</a:t>
                      </a:r>
                      <a:endParaRPr lang="en-US" sz="700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ltGray">
          <a:xfrm>
            <a:off x="47236" y="45720"/>
            <a:ext cx="4143764" cy="6606540"/>
          </a:xfrm>
          <a:prstGeom prst="rect">
            <a:avLst/>
          </a:prstGeom>
          <a:noFill/>
          <a:ln w="12700"/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graphicFrame>
        <p:nvGraphicFramePr>
          <p:cNvPr id="11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213956"/>
              </p:ext>
            </p:extLst>
          </p:nvPr>
        </p:nvGraphicFramePr>
        <p:xfrm>
          <a:off x="4996110" y="45721"/>
          <a:ext cx="4014540" cy="660550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0145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14166">
                <a:tc>
                  <a:txBody>
                    <a:bodyPr/>
                    <a:lstStyle/>
                    <a:p>
                      <a:pPr marL="0" indent="0" algn="ctr"/>
                      <a:endParaRPr lang="en-US" sz="8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7617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+mn-lt"/>
                        </a:rPr>
                        <a:t>Notes</a:t>
                      </a:r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pPr algn="l"/>
                      <a:endParaRPr lang="en-US" sz="1000" b="0" i="0" dirty="0" smtClean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63726">
                <a:tc>
                  <a:txBody>
                    <a:bodyPr/>
                    <a:lstStyle/>
                    <a:p>
                      <a:pPr marL="0" lvl="1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b="1" dirty="0" smtClean="0">
                          <a:solidFill>
                            <a:prstClr val="black"/>
                          </a:solidFill>
                        </a:rPr>
                        <a:t>Announcements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Welcome to all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especially any first time visitors.  Please join us for Bible Study immediately after service, followed by fellowship lunch.</a:t>
                      </a:r>
                      <a:endParaRPr lang="en-US" sz="10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600"/>
                        </a:spcAft>
                        <a:buFontTx/>
                        <a:buNone/>
                        <a:defRPr/>
                      </a:pPr>
                      <a:r>
                        <a:rPr lang="en-US" sz="1000" b="1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Today</a:t>
                      </a:r>
                      <a:r>
                        <a:rPr lang="en-US" sz="1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 will have our membership class during lunch.  All are invited (even if you were there Friday night) to continue our discussion on worship.</a:t>
                      </a:r>
                      <a:endParaRPr lang="en-US" sz="1000" b="1" i="1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600"/>
                        </a:spcAft>
                        <a:buFontTx/>
                        <a:buNone/>
                        <a:defRPr/>
                      </a:pPr>
                      <a:r>
                        <a:rPr lang="en-US" sz="1000" b="1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Today</a:t>
                      </a:r>
                      <a:r>
                        <a:rPr lang="en-US" sz="1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FYI, the KM is holding its general assembly, where the budget will be discussed, and a vote for officers (both elders and deacons) will be </a:t>
                      </a:r>
                      <a:r>
                        <a:rPr lang="en-US" sz="1000" b="0" i="0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held.</a:t>
                      </a:r>
                      <a:endParaRPr lang="en-US" sz="10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52400" y="47492"/>
            <a:ext cx="41148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b="1" dirty="0">
                <a:latin typeface="Century Gothic" pitchFamily="34" charset="0"/>
              </a:rPr>
              <a:t>SUNDAY WORSHIP</a:t>
            </a:r>
          </a:p>
          <a:p>
            <a:pPr lvl="0" algn="ctr"/>
            <a:r>
              <a:rPr lang="en-US" sz="800" dirty="0">
                <a:solidFill>
                  <a:prstClr val="black"/>
                </a:solidFill>
                <a:latin typeface="Palatino Linotype" pitchFamily="18" charset="0"/>
              </a:rPr>
              <a:t>Welcome to </a:t>
            </a:r>
            <a:r>
              <a:rPr lang="en-US" sz="800" dirty="0" smtClean="0">
                <a:solidFill>
                  <a:prstClr val="black"/>
                </a:solidFill>
                <a:latin typeface="Palatino Linotype" pitchFamily="18" charset="0"/>
              </a:rPr>
              <a:t>Garden English </a:t>
            </a:r>
            <a:r>
              <a:rPr lang="en-US" sz="800" dirty="0">
                <a:solidFill>
                  <a:prstClr val="black"/>
                </a:solidFill>
                <a:latin typeface="Palatino Linotype" pitchFamily="18" charset="0"/>
              </a:rPr>
              <a:t>Ministry.</a:t>
            </a:r>
          </a:p>
          <a:p>
            <a:pPr lvl="0" algn="ctr"/>
            <a:r>
              <a:rPr lang="en-US" sz="800" dirty="0">
                <a:solidFill>
                  <a:prstClr val="black"/>
                </a:solidFill>
                <a:latin typeface="Palatino Linotype" pitchFamily="18" charset="0"/>
              </a:rPr>
              <a:t>May your hearts be prepared to come into intimate and direct fellowship with God </a:t>
            </a:r>
            <a:endParaRPr lang="en-US" sz="800" dirty="0" smtClean="0">
              <a:solidFill>
                <a:prstClr val="black"/>
              </a:solidFill>
              <a:latin typeface="Palatino Linotype" pitchFamily="18" charset="0"/>
            </a:endParaRPr>
          </a:p>
          <a:p>
            <a:pPr lvl="0" algn="ctr"/>
            <a:r>
              <a:rPr lang="en-US" sz="800" dirty="0" smtClean="0">
                <a:solidFill>
                  <a:prstClr val="black"/>
                </a:solidFill>
                <a:latin typeface="Palatino Linotype" pitchFamily="18" charset="0"/>
              </a:rPr>
              <a:t>and </a:t>
            </a:r>
            <a:r>
              <a:rPr lang="en-US" sz="800" dirty="0">
                <a:solidFill>
                  <a:prstClr val="black"/>
                </a:solidFill>
                <a:latin typeface="Palatino Linotype" pitchFamily="18" charset="0"/>
              </a:rPr>
              <a:t>His Word through our worship today. </a:t>
            </a:r>
            <a:endParaRPr lang="en-US" sz="800" b="1" dirty="0">
              <a:latin typeface="Palatino Linotype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01000" y="3886200"/>
            <a:ext cx="990600" cy="1600438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n-US" sz="7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74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" r="-690"/>
          <a:stretch/>
        </p:blipFill>
        <p:spPr bwMode="auto">
          <a:xfrm>
            <a:off x="4800600" y="533400"/>
            <a:ext cx="4267200" cy="251142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Rectangle 5"/>
          <p:cNvSpPr/>
          <p:nvPr/>
        </p:nvSpPr>
        <p:spPr bwMode="ltGray">
          <a:xfrm>
            <a:off x="76200" y="45720"/>
            <a:ext cx="4267200" cy="6766560"/>
          </a:xfrm>
          <a:prstGeom prst="rect">
            <a:avLst/>
          </a:prstGeom>
          <a:noFill/>
          <a:ln w="12700"/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 bwMode="ltGray">
          <a:xfrm>
            <a:off x="4800600" y="45720"/>
            <a:ext cx="4267200" cy="6766560"/>
          </a:xfrm>
          <a:prstGeom prst="rect">
            <a:avLst/>
          </a:prstGeom>
          <a:noFill/>
          <a:ln w="12700"/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73223"/>
            <a:ext cx="411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entury Gothic" pitchFamily="34" charset="0"/>
              </a:rPr>
              <a:t>Garden Presbyterian Church</a:t>
            </a:r>
            <a:endParaRPr lang="en-US" sz="1400" b="1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548640"/>
            <a:ext cx="426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Palatino Linotype" pitchFamily="18" charset="0"/>
              </a:rPr>
              <a:t>GOD-CENTERED        •        BIBLE-CENTERED        •        CHURCH-CENTERED</a:t>
            </a:r>
            <a:endParaRPr lang="en-US" sz="800" dirty="0">
              <a:latin typeface="Palatino Linotype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6800" y="301823"/>
            <a:ext cx="411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entury Gothic" pitchFamily="34" charset="0"/>
              </a:rPr>
              <a:t>English Ministry</a:t>
            </a:r>
            <a:endParaRPr lang="en-US" sz="1400" b="1" dirty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6800" y="3028146"/>
            <a:ext cx="4114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Palatino Linotype" pitchFamily="18" charset="0"/>
              </a:rPr>
              <a:t>“Do it all for the </a:t>
            </a:r>
            <a:r>
              <a:rPr lang="en-US" sz="1400" dirty="0">
                <a:latin typeface="Palatino Linotype" pitchFamily="18" charset="0"/>
              </a:rPr>
              <a:t>g</a:t>
            </a:r>
            <a:r>
              <a:rPr lang="en-US" sz="1400" dirty="0" smtClean="0">
                <a:latin typeface="Palatino Linotype" pitchFamily="18" charset="0"/>
              </a:rPr>
              <a:t>lory of God”</a:t>
            </a:r>
          </a:p>
          <a:p>
            <a:pPr algn="ctr"/>
            <a:r>
              <a:rPr lang="en-US" sz="1050" dirty="0" smtClean="0">
                <a:latin typeface="Palatino Linotype" pitchFamily="18" charset="0"/>
              </a:rPr>
              <a:t>1 Corinthians 10:31</a:t>
            </a:r>
            <a:endParaRPr lang="en-US" sz="1050" dirty="0">
              <a:latin typeface="Palatino Linotype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0600" y="3578597"/>
            <a:ext cx="4114800" cy="1603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latin typeface="Century Gothic" pitchFamily="34" charset="0"/>
              </a:rPr>
              <a:t>Our Five Foundational Goals and Principles</a:t>
            </a:r>
          </a:p>
          <a:p>
            <a:endParaRPr lang="en-US" sz="800" dirty="0">
              <a:latin typeface="Palatino Linotype" pitchFamily="18" charset="0"/>
            </a:endParaRPr>
          </a:p>
          <a:p>
            <a:pPr marL="228600" indent="-228600">
              <a:spcAft>
                <a:spcPts val="500"/>
              </a:spcAft>
              <a:buAutoNum type="arabicPeriod"/>
            </a:pPr>
            <a:r>
              <a:rPr lang="en-US" sz="1050" dirty="0" smtClean="0">
                <a:latin typeface="Palatino Linotype" pitchFamily="18" charset="0"/>
              </a:rPr>
              <a:t>Worship that is God-centered and God-glorifying.</a:t>
            </a:r>
          </a:p>
          <a:p>
            <a:pPr marL="228600" indent="-228600">
              <a:spcAft>
                <a:spcPts val="500"/>
              </a:spcAft>
              <a:buAutoNum type="arabicPeriod"/>
            </a:pPr>
            <a:r>
              <a:rPr lang="en-US" sz="1050" dirty="0" smtClean="0">
                <a:latin typeface="Palatino Linotype" pitchFamily="18" charset="0"/>
              </a:rPr>
              <a:t>Scripture alone as the authority for truth and faith.</a:t>
            </a:r>
          </a:p>
          <a:p>
            <a:pPr marL="228600" indent="-228600">
              <a:spcAft>
                <a:spcPts val="500"/>
              </a:spcAft>
              <a:buAutoNum type="arabicPeriod"/>
            </a:pPr>
            <a:r>
              <a:rPr lang="en-US" sz="1050" dirty="0" smtClean="0">
                <a:latin typeface="Palatino Linotype" pitchFamily="18" charset="0"/>
              </a:rPr>
              <a:t>Edification and equipping of all members for service in building the Church.</a:t>
            </a:r>
          </a:p>
          <a:p>
            <a:pPr marL="228600" indent="-228600">
              <a:spcAft>
                <a:spcPts val="500"/>
              </a:spcAft>
              <a:buAutoNum type="arabicPeriod"/>
            </a:pPr>
            <a:r>
              <a:rPr lang="en-US" sz="1050" dirty="0" smtClean="0">
                <a:latin typeface="Palatino Linotype" pitchFamily="18" charset="0"/>
              </a:rPr>
              <a:t>Evangelism and missions as the responsibility of all believers.</a:t>
            </a:r>
          </a:p>
          <a:p>
            <a:pPr marL="228600" indent="-228600">
              <a:spcAft>
                <a:spcPts val="500"/>
              </a:spcAft>
              <a:buAutoNum type="arabicPeriod"/>
            </a:pPr>
            <a:r>
              <a:rPr lang="en-US" sz="1050" dirty="0" smtClean="0">
                <a:latin typeface="Palatino Linotype" pitchFamily="18" charset="0"/>
              </a:rPr>
              <a:t>Fellowship and community based on God’s love. </a:t>
            </a:r>
            <a:endParaRPr lang="en-US" sz="1600" dirty="0">
              <a:latin typeface="Palatino Linotype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52400" y="121920"/>
            <a:ext cx="2133600" cy="274320"/>
            <a:chOff x="76200" y="121920"/>
            <a:chExt cx="2194560" cy="274320"/>
          </a:xfrm>
        </p:grpSpPr>
        <p:sp>
          <p:nvSpPr>
            <p:cNvPr id="33" name="Rectangle 32"/>
            <p:cNvSpPr/>
            <p:nvPr/>
          </p:nvSpPr>
          <p:spPr>
            <a:xfrm>
              <a:off x="76200" y="121920"/>
              <a:ext cx="1995055" cy="27432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6200" y="121920"/>
              <a:ext cx="2194560" cy="246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  <a:latin typeface="Goudy Old Style" pitchFamily="18" charset="0"/>
                </a:rPr>
                <a:t>BIBLE STUDY TEACHERS</a:t>
              </a:r>
              <a:endParaRPr lang="en-US" sz="1200" b="1" dirty="0">
                <a:solidFill>
                  <a:schemeClr val="bg1"/>
                </a:solidFill>
                <a:latin typeface="Goudy Old Style" pitchFamily="18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04800" y="399441"/>
            <a:ext cx="3962400" cy="2020907"/>
          </a:xfrm>
          <a:prstGeom prst="rect">
            <a:avLst/>
          </a:prstGeom>
          <a:noFill/>
        </p:spPr>
        <p:txBody>
          <a:bodyPr wrap="square" numCol="2" rtlCol="0">
            <a:noAutofit/>
          </a:bodyPr>
          <a:lstStyle/>
          <a:p>
            <a:r>
              <a:rPr lang="en-US" sz="900" u="sng" dirty="0" smtClean="0">
                <a:latin typeface="Palatino Linotype" pitchFamily="18" charset="0"/>
              </a:rPr>
              <a:t>E.M. Adults &amp; College</a:t>
            </a:r>
          </a:p>
          <a:p>
            <a:pPr marL="117475">
              <a:tabLst>
                <a:tab pos="117475" algn="l"/>
              </a:tabLst>
            </a:pPr>
            <a:r>
              <a:rPr lang="en-US" sz="900" dirty="0" smtClean="0">
                <a:latin typeface="Palatino Linotype" pitchFamily="18" charset="0"/>
              </a:rPr>
              <a:t>Pastor Sydney Seiler</a:t>
            </a:r>
          </a:p>
          <a:p>
            <a:pPr marL="274320"/>
            <a:endParaRPr lang="en-US" sz="900" u="sng" dirty="0" smtClean="0">
              <a:latin typeface="Palatino Linotype" pitchFamily="18" charset="0"/>
            </a:endParaRPr>
          </a:p>
          <a:p>
            <a:r>
              <a:rPr lang="en-US" sz="900" u="sng" dirty="0" smtClean="0">
                <a:latin typeface="Palatino Linotype" pitchFamily="18" charset="0"/>
              </a:rPr>
              <a:t>Youth Ministry</a:t>
            </a:r>
          </a:p>
          <a:p>
            <a:pPr marL="117475"/>
            <a:r>
              <a:rPr lang="en-US" sz="900" dirty="0" smtClean="0">
                <a:latin typeface="Palatino Linotype" pitchFamily="18" charset="0"/>
              </a:rPr>
              <a:t>Pastor John Jee</a:t>
            </a:r>
          </a:p>
          <a:p>
            <a:endParaRPr lang="en-US" sz="900" u="sng" dirty="0" smtClean="0">
              <a:latin typeface="Palatino Linotype" pitchFamily="18" charset="0"/>
            </a:endParaRPr>
          </a:p>
          <a:p>
            <a:r>
              <a:rPr lang="en-US" sz="900" u="sng" dirty="0" smtClean="0">
                <a:latin typeface="Palatino Linotype" pitchFamily="18" charset="0"/>
              </a:rPr>
              <a:t>9-12</a:t>
            </a:r>
            <a:r>
              <a:rPr lang="en-US" sz="900" u="sng" baseline="30000" dirty="0" smtClean="0">
                <a:latin typeface="Palatino Linotype" pitchFamily="18" charset="0"/>
              </a:rPr>
              <a:t>th</a:t>
            </a:r>
            <a:r>
              <a:rPr lang="en-US" sz="900" u="sng" dirty="0" smtClean="0">
                <a:latin typeface="Palatino Linotype" pitchFamily="18" charset="0"/>
              </a:rPr>
              <a:t> grade</a:t>
            </a:r>
          </a:p>
          <a:p>
            <a:pPr marL="117475"/>
            <a:r>
              <a:rPr lang="en-US" sz="900" dirty="0" smtClean="0">
                <a:latin typeface="Palatino Linotype" pitchFamily="18" charset="0"/>
              </a:rPr>
              <a:t>Min Kim, Dee Kim, Arnold Park </a:t>
            </a:r>
            <a:endParaRPr lang="en-US" sz="900" u="sng" dirty="0" smtClean="0">
              <a:latin typeface="Palatino Linotype" pitchFamily="18" charset="0"/>
            </a:endParaRPr>
          </a:p>
          <a:p>
            <a:endParaRPr lang="en-US" sz="900" u="sng" dirty="0" smtClean="0">
              <a:latin typeface="Palatino Linotype" pitchFamily="18" charset="0"/>
            </a:endParaRPr>
          </a:p>
          <a:p>
            <a:r>
              <a:rPr lang="en-US" sz="900" u="sng" dirty="0" smtClean="0">
                <a:latin typeface="Palatino Linotype" pitchFamily="18" charset="0"/>
              </a:rPr>
              <a:t>6-8</a:t>
            </a:r>
            <a:r>
              <a:rPr lang="en-US" sz="900" u="sng" baseline="30000" dirty="0" smtClean="0">
                <a:latin typeface="Palatino Linotype" pitchFamily="18" charset="0"/>
              </a:rPr>
              <a:t>th</a:t>
            </a:r>
            <a:r>
              <a:rPr lang="en-US" sz="900" u="sng" dirty="0" smtClean="0">
                <a:latin typeface="Palatino Linotype" pitchFamily="18" charset="0"/>
              </a:rPr>
              <a:t> grade</a:t>
            </a:r>
            <a:endParaRPr lang="en-US" sz="900" dirty="0" smtClean="0">
              <a:latin typeface="Palatino Linotype" pitchFamily="18" charset="0"/>
            </a:endParaRPr>
          </a:p>
          <a:p>
            <a:pPr marL="117475"/>
            <a:r>
              <a:rPr lang="en-US" sz="900" dirty="0" smtClean="0">
                <a:latin typeface="Palatino Linotype" pitchFamily="18" charset="0"/>
              </a:rPr>
              <a:t>Grace Park, Peter Yoo</a:t>
            </a:r>
            <a:endParaRPr lang="en-US" sz="900" dirty="0">
              <a:latin typeface="Palatino Linotype" pitchFamily="18" charset="0"/>
            </a:endParaRPr>
          </a:p>
          <a:p>
            <a:endParaRPr lang="en-US" sz="900" u="sng" dirty="0" smtClean="0">
              <a:latin typeface="Palatino Linotype" pitchFamily="18" charset="0"/>
            </a:endParaRPr>
          </a:p>
          <a:p>
            <a:r>
              <a:rPr lang="en-US" sz="900" u="sng" dirty="0" smtClean="0">
                <a:latin typeface="Palatino Linotype" pitchFamily="18" charset="0"/>
              </a:rPr>
              <a:t>4-5</a:t>
            </a:r>
            <a:r>
              <a:rPr lang="en-US" sz="900" u="sng" baseline="30000" dirty="0" smtClean="0">
                <a:latin typeface="Palatino Linotype" pitchFamily="18" charset="0"/>
              </a:rPr>
              <a:t>th</a:t>
            </a:r>
            <a:r>
              <a:rPr lang="en-US" sz="900" u="sng" dirty="0" smtClean="0">
                <a:latin typeface="Palatino Linotype" pitchFamily="18" charset="0"/>
              </a:rPr>
              <a:t> grade</a:t>
            </a:r>
          </a:p>
          <a:p>
            <a:pPr marL="117475"/>
            <a:r>
              <a:rPr lang="en-US" sz="900" dirty="0" smtClean="0">
                <a:latin typeface="Palatino Linotype" pitchFamily="18" charset="0"/>
              </a:rPr>
              <a:t>Deacon Pat Han</a:t>
            </a:r>
          </a:p>
          <a:p>
            <a:r>
              <a:rPr lang="en-US" sz="900" u="sng" dirty="0" smtClean="0">
                <a:latin typeface="Palatino Linotype" pitchFamily="18" charset="0"/>
              </a:rPr>
              <a:t>2-3</a:t>
            </a:r>
            <a:r>
              <a:rPr lang="en-US" sz="900" u="sng" baseline="30000" dirty="0" smtClean="0">
                <a:latin typeface="Palatino Linotype" pitchFamily="18" charset="0"/>
              </a:rPr>
              <a:t>rd</a:t>
            </a:r>
            <a:r>
              <a:rPr lang="en-US" sz="900" u="sng" dirty="0" smtClean="0">
                <a:latin typeface="Palatino Linotype" pitchFamily="18" charset="0"/>
              </a:rPr>
              <a:t> grade</a:t>
            </a:r>
          </a:p>
          <a:p>
            <a:pPr marL="117475">
              <a:tabLst>
                <a:tab pos="117475" algn="l"/>
              </a:tabLst>
            </a:pPr>
            <a:r>
              <a:rPr lang="en-US" sz="900" dirty="0" smtClean="0">
                <a:latin typeface="Palatino Linotype" pitchFamily="18" charset="0"/>
              </a:rPr>
              <a:t>Deacon Joe Jung</a:t>
            </a:r>
          </a:p>
          <a:p>
            <a:pPr marL="117475">
              <a:tabLst>
                <a:tab pos="117475" algn="l"/>
              </a:tabLst>
            </a:pPr>
            <a:r>
              <a:rPr lang="en-US" sz="900" dirty="0" smtClean="0">
                <a:latin typeface="Palatino Linotype" pitchFamily="18" charset="0"/>
              </a:rPr>
              <a:t>(funkyjoe7@hotmail.com)</a:t>
            </a:r>
          </a:p>
          <a:p>
            <a:pPr marL="274320"/>
            <a:endParaRPr lang="en-US" sz="900" dirty="0" smtClean="0">
              <a:latin typeface="Palatino Linotype" pitchFamily="18" charset="0"/>
            </a:endParaRPr>
          </a:p>
          <a:p>
            <a:r>
              <a:rPr lang="en-US" sz="900" u="sng" dirty="0" smtClean="0">
                <a:latin typeface="Palatino Linotype" pitchFamily="18" charset="0"/>
              </a:rPr>
              <a:t>1</a:t>
            </a:r>
            <a:r>
              <a:rPr lang="en-US" sz="900" u="sng" baseline="30000" dirty="0" smtClean="0">
                <a:latin typeface="Palatino Linotype" pitchFamily="18" charset="0"/>
              </a:rPr>
              <a:t>st</a:t>
            </a:r>
            <a:r>
              <a:rPr lang="en-US" sz="900" u="sng" dirty="0" smtClean="0">
                <a:latin typeface="Palatino Linotype" pitchFamily="18" charset="0"/>
              </a:rPr>
              <a:t>-2</a:t>
            </a:r>
            <a:r>
              <a:rPr lang="en-US" sz="900" u="sng" baseline="30000" dirty="0" smtClean="0">
                <a:latin typeface="Palatino Linotype" pitchFamily="18" charset="0"/>
              </a:rPr>
              <a:t>nd</a:t>
            </a:r>
            <a:r>
              <a:rPr lang="en-US" sz="900" u="sng" dirty="0" smtClean="0">
                <a:latin typeface="Palatino Linotype" pitchFamily="18" charset="0"/>
              </a:rPr>
              <a:t> grade</a:t>
            </a:r>
          </a:p>
          <a:p>
            <a:pPr marL="117475"/>
            <a:r>
              <a:rPr lang="en-US" sz="900" dirty="0" smtClean="0">
                <a:latin typeface="Palatino Linotype" pitchFamily="18" charset="0"/>
              </a:rPr>
              <a:t>Deaconess Hyue Young Park</a:t>
            </a:r>
          </a:p>
          <a:p>
            <a:pPr marL="117475"/>
            <a:r>
              <a:rPr lang="en-US" sz="900" dirty="0" smtClean="0">
                <a:latin typeface="Palatino Linotype" pitchFamily="18" charset="0"/>
              </a:rPr>
              <a:t>(orthocares@gmail.com)</a:t>
            </a:r>
          </a:p>
          <a:p>
            <a:pPr marL="274320"/>
            <a:endParaRPr lang="en-US" sz="900" dirty="0" smtClean="0">
              <a:latin typeface="Palatino Linotype" pitchFamily="18" charset="0"/>
            </a:endParaRPr>
          </a:p>
          <a:p>
            <a:r>
              <a:rPr lang="en-US" sz="900" u="sng" dirty="0" smtClean="0">
                <a:latin typeface="Palatino Linotype" pitchFamily="18" charset="0"/>
              </a:rPr>
              <a:t>Kindergarten</a:t>
            </a:r>
          </a:p>
          <a:p>
            <a:pPr marL="117475"/>
            <a:r>
              <a:rPr lang="en-US" sz="900" dirty="0" smtClean="0">
                <a:latin typeface="Palatino Linotype" pitchFamily="18" charset="0"/>
              </a:rPr>
              <a:t>Lizzy Cho, Grace Lim</a:t>
            </a:r>
            <a:endParaRPr lang="en-US" sz="900" u="sng" dirty="0" smtClean="0">
              <a:latin typeface="Palatino Linotype" pitchFamily="18" charset="0"/>
            </a:endParaRPr>
          </a:p>
          <a:p>
            <a:endParaRPr lang="en-US" sz="900" u="sng" dirty="0" smtClean="0">
              <a:latin typeface="Palatino Linotype" pitchFamily="18" charset="0"/>
            </a:endParaRPr>
          </a:p>
          <a:p>
            <a:endParaRPr lang="en-US" sz="900" u="sng" dirty="0">
              <a:latin typeface="Palatino Linotype" pitchFamily="18" charset="0"/>
            </a:endParaRPr>
          </a:p>
          <a:p>
            <a:r>
              <a:rPr lang="en-US" sz="900" u="sng" dirty="0" smtClean="0">
                <a:latin typeface="Palatino Linotype" pitchFamily="18" charset="0"/>
              </a:rPr>
              <a:t>Friday Youth Group Bible Study</a:t>
            </a:r>
          </a:p>
          <a:p>
            <a:pPr marL="117475"/>
            <a:r>
              <a:rPr lang="en-US" sz="900" dirty="0" smtClean="0">
                <a:latin typeface="Palatino Linotype" pitchFamily="18" charset="0"/>
              </a:rPr>
              <a:t>Pastor John Jee</a:t>
            </a:r>
            <a:endParaRPr lang="en-US" sz="800" dirty="0" smtClean="0">
              <a:latin typeface="Palatino Linotype" pitchFamily="18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142172" y="2496549"/>
            <a:ext cx="3048000" cy="277006"/>
            <a:chOff x="76200" y="4267200"/>
            <a:chExt cx="2514600" cy="310790"/>
          </a:xfrm>
        </p:grpSpPr>
        <p:sp>
          <p:nvSpPr>
            <p:cNvPr id="44" name="Rectangle 43"/>
            <p:cNvSpPr/>
            <p:nvPr/>
          </p:nvSpPr>
          <p:spPr>
            <a:xfrm>
              <a:off x="76200" y="4267200"/>
              <a:ext cx="2514600" cy="30777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6200" y="4267207"/>
              <a:ext cx="2514600" cy="3107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Goudy Old Style" pitchFamily="18" charset="0"/>
                </a:rPr>
                <a:t>WORSHIP/LOCATION/MEETING TIMES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228600" y="2895600"/>
            <a:ext cx="3962400" cy="297004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tabLst>
                <a:tab pos="0" algn="l"/>
                <a:tab pos="1828800" algn="dec"/>
                <a:tab pos="3773488" algn="r"/>
              </a:tabLst>
            </a:pPr>
            <a:r>
              <a:rPr lang="en-US" sz="900" u="sng" dirty="0" smtClean="0">
                <a:latin typeface="Palatino Linotype" pitchFamily="18" charset="0"/>
              </a:rPr>
              <a:t>ENGLISH MINISTRY (E.M.)</a:t>
            </a:r>
          </a:p>
          <a:p>
            <a:pPr marL="274320" algn="just">
              <a:tabLst>
                <a:tab pos="0" algn="l"/>
                <a:tab pos="1828800" algn="dec"/>
                <a:tab pos="3773488" algn="r"/>
              </a:tabLst>
            </a:pPr>
            <a:r>
              <a:rPr lang="en-US" sz="800" smtClean="0">
                <a:latin typeface="Palatino Linotype" pitchFamily="18" charset="0"/>
              </a:rPr>
              <a:t>Worship……..............................EM Sanctuary……...……...…</a:t>
            </a:r>
            <a:r>
              <a:rPr lang="en-US" sz="800" dirty="0" smtClean="0">
                <a:latin typeface="Palatino Linotype" pitchFamily="18" charset="0"/>
              </a:rPr>
              <a:t>Sunday 10:00 a.m.</a:t>
            </a:r>
          </a:p>
          <a:p>
            <a:pPr marL="274320" algn="just">
              <a:tabLst>
                <a:tab pos="0" algn="l"/>
                <a:tab pos="1828800" algn="dec"/>
                <a:tab pos="3773488" algn="r"/>
              </a:tabLst>
            </a:pPr>
            <a:r>
              <a:rPr lang="en-US" sz="800" dirty="0" smtClean="0">
                <a:latin typeface="Palatino Linotype" pitchFamily="18" charset="0"/>
              </a:rPr>
              <a:t>Adult/College Bible Study…New Sanctuary Classroom 1....Sunday 11:15 a.m.</a:t>
            </a:r>
          </a:p>
          <a:p>
            <a:pPr marL="114300" algn="just">
              <a:tabLst>
                <a:tab pos="0" algn="l"/>
                <a:tab pos="1828800" algn="dec"/>
                <a:tab pos="3773488" algn="r"/>
              </a:tabLst>
            </a:pPr>
            <a:endParaRPr lang="en-US" sz="300" dirty="0" smtClean="0">
              <a:latin typeface="Palatino Linotype" pitchFamily="18" charset="0"/>
            </a:endParaRPr>
          </a:p>
          <a:p>
            <a:pPr marL="114300" algn="just">
              <a:tabLst>
                <a:tab pos="0" algn="l"/>
                <a:tab pos="1828800" algn="dec"/>
                <a:tab pos="3773488" algn="r"/>
              </a:tabLst>
            </a:pPr>
            <a:r>
              <a:rPr lang="en-US" sz="800" dirty="0" smtClean="0">
                <a:latin typeface="Palatino Linotype" pitchFamily="18" charset="0"/>
              </a:rPr>
              <a:t>Daniel Group (E.M. Couples)</a:t>
            </a:r>
          </a:p>
          <a:p>
            <a:pPr marL="288925" algn="just">
              <a:tabLst>
                <a:tab pos="0" algn="l"/>
                <a:tab pos="1828800" algn="dec"/>
                <a:tab pos="3773488" algn="r"/>
              </a:tabLst>
            </a:pPr>
            <a:r>
              <a:rPr lang="en-US" sz="800" dirty="0" smtClean="0">
                <a:latin typeface="Palatino Linotype" pitchFamily="18" charset="0"/>
              </a:rPr>
              <a:t>Bible Study …………………………………………… 2</a:t>
            </a:r>
            <a:r>
              <a:rPr lang="en-US" sz="800" baseline="30000" dirty="0" smtClean="0">
                <a:latin typeface="Palatino Linotype" pitchFamily="18" charset="0"/>
              </a:rPr>
              <a:t>nd</a:t>
            </a:r>
            <a:r>
              <a:rPr lang="en-US" sz="800" dirty="0" smtClean="0">
                <a:latin typeface="Palatino Linotype" pitchFamily="18" charset="0"/>
              </a:rPr>
              <a:t> &amp; 4</a:t>
            </a:r>
            <a:r>
              <a:rPr lang="en-US" sz="800" baseline="30000" dirty="0" smtClean="0">
                <a:latin typeface="Palatino Linotype" pitchFamily="18" charset="0"/>
              </a:rPr>
              <a:t>th</a:t>
            </a:r>
            <a:r>
              <a:rPr lang="en-US" sz="800" dirty="0" smtClean="0">
                <a:latin typeface="Palatino Linotype" pitchFamily="18" charset="0"/>
              </a:rPr>
              <a:t>  Sunday 5:00p.m.</a:t>
            </a:r>
          </a:p>
          <a:p>
            <a:pPr marL="288925" algn="r">
              <a:tabLst>
                <a:tab pos="0" algn="l"/>
                <a:tab pos="1828800" algn="dec"/>
                <a:tab pos="3773488" algn="r"/>
              </a:tabLst>
            </a:pPr>
            <a:r>
              <a:rPr lang="en-US" sz="800" i="1" dirty="0" smtClean="0">
                <a:latin typeface="Palatino Linotype" pitchFamily="18" charset="0"/>
              </a:rPr>
              <a:t>(Email Deacon Brian So: bhso83@gmail.com)</a:t>
            </a:r>
          </a:p>
          <a:p>
            <a:pPr marL="114300" algn="just">
              <a:tabLst>
                <a:tab pos="0" algn="l"/>
                <a:tab pos="1828800" algn="dec"/>
                <a:tab pos="3773488" algn="r"/>
              </a:tabLst>
            </a:pPr>
            <a:r>
              <a:rPr lang="en-US" sz="800" dirty="0" smtClean="0">
                <a:latin typeface="Palatino Linotype" pitchFamily="18" charset="0"/>
              </a:rPr>
              <a:t>Young Adult &amp; College</a:t>
            </a:r>
          </a:p>
          <a:p>
            <a:pPr marL="274320" algn="just">
              <a:tabLst>
                <a:tab pos="0" algn="l"/>
                <a:tab pos="1828800" algn="dec"/>
                <a:tab pos="3773488" algn="r"/>
              </a:tabLst>
            </a:pPr>
            <a:r>
              <a:rPr lang="en-US" sz="800" dirty="0" smtClean="0">
                <a:latin typeface="Palatino Linotype" pitchFamily="18" charset="0"/>
              </a:rPr>
              <a:t>Bible Study…………….New Sanctuary Classroom 1………..Sunday 11:15</a:t>
            </a:r>
            <a:r>
              <a:rPr lang="en-US" sz="800" baseline="0" dirty="0" smtClean="0">
                <a:latin typeface="Palatino Linotype" pitchFamily="18" charset="0"/>
              </a:rPr>
              <a:t> a.m.</a:t>
            </a:r>
            <a:endParaRPr lang="en-US" sz="800" dirty="0" smtClean="0">
              <a:latin typeface="Palatino Linotype" pitchFamily="18" charset="0"/>
            </a:endParaRPr>
          </a:p>
          <a:p>
            <a:pPr marL="274320" algn="just">
              <a:tabLst>
                <a:tab pos="0" algn="l"/>
                <a:tab pos="1828800" algn="dec"/>
                <a:tab pos="3773488" algn="r"/>
              </a:tabLst>
            </a:pPr>
            <a:r>
              <a:rPr lang="en-US" sz="800" dirty="0" smtClean="0">
                <a:latin typeface="Palatino Linotype" pitchFamily="18" charset="0"/>
              </a:rPr>
              <a:t>Friday Bible Study.……….…..Fellowship Hall.….….…………Friday 7:30 p.m.</a:t>
            </a:r>
          </a:p>
          <a:p>
            <a:pPr marL="114300" algn="just">
              <a:tabLst>
                <a:tab pos="0" algn="l"/>
                <a:tab pos="1828800" algn="dec"/>
                <a:tab pos="3773488" algn="r"/>
              </a:tabLst>
            </a:pPr>
            <a:endParaRPr lang="en-US" sz="300" dirty="0" smtClean="0">
              <a:latin typeface="Palatino Linotype" pitchFamily="18" charset="0"/>
            </a:endParaRPr>
          </a:p>
          <a:p>
            <a:pPr marL="114300" algn="just">
              <a:tabLst>
                <a:tab pos="0" algn="l"/>
                <a:tab pos="1828800" algn="dec"/>
                <a:tab pos="3773488" algn="r"/>
              </a:tabLst>
            </a:pPr>
            <a:r>
              <a:rPr lang="en-US" sz="800" dirty="0" smtClean="0">
                <a:latin typeface="Palatino Linotype" pitchFamily="18" charset="0"/>
              </a:rPr>
              <a:t>Youth Group Ministry (6</a:t>
            </a:r>
            <a:r>
              <a:rPr lang="en-US" sz="800" baseline="30000" dirty="0" smtClean="0">
                <a:latin typeface="Palatino Linotype" pitchFamily="18" charset="0"/>
              </a:rPr>
              <a:t>th</a:t>
            </a:r>
            <a:r>
              <a:rPr lang="en-US" sz="800" dirty="0" smtClean="0">
                <a:latin typeface="Palatino Linotype" pitchFamily="18" charset="0"/>
              </a:rPr>
              <a:t>-12</a:t>
            </a:r>
            <a:r>
              <a:rPr lang="en-US" sz="800" baseline="30000" dirty="0" smtClean="0">
                <a:latin typeface="Palatino Linotype" pitchFamily="18" charset="0"/>
              </a:rPr>
              <a:t>th</a:t>
            </a:r>
            <a:r>
              <a:rPr lang="en-US" sz="800" dirty="0" smtClean="0">
                <a:latin typeface="Palatino Linotype" pitchFamily="18" charset="0"/>
              </a:rPr>
              <a:t> grade)</a:t>
            </a:r>
          </a:p>
          <a:p>
            <a:pPr marL="274320" algn="just">
              <a:tabLst>
                <a:tab pos="0" algn="l"/>
                <a:tab pos="1828800" algn="dec"/>
                <a:tab pos="3773488" algn="r"/>
              </a:tabLst>
            </a:pPr>
            <a:r>
              <a:rPr lang="en-US" sz="800" dirty="0" smtClean="0">
                <a:latin typeface="Palatino Linotype" pitchFamily="18" charset="0"/>
              </a:rPr>
              <a:t>Bible Study …………New Sanctuary Hall Classrooms……. Sunday 11:15 a.m.</a:t>
            </a:r>
          </a:p>
          <a:p>
            <a:pPr marL="274320" algn="just">
              <a:tabLst>
                <a:tab pos="0" algn="l"/>
                <a:tab pos="1828800" algn="dec"/>
                <a:tab pos="3773488" algn="r"/>
              </a:tabLst>
            </a:pPr>
            <a:r>
              <a:rPr lang="en-US" sz="800" dirty="0" smtClean="0">
                <a:latin typeface="Palatino Linotype" pitchFamily="18" charset="0"/>
              </a:rPr>
              <a:t>Friday Bible Study...……….…Fellowship Hall..….……………Friday 8:00 p.m.</a:t>
            </a:r>
          </a:p>
          <a:p>
            <a:pPr marL="114300" algn="just">
              <a:tabLst>
                <a:tab pos="0" algn="l"/>
                <a:tab pos="1828800" algn="dec"/>
                <a:tab pos="3773488" algn="r"/>
              </a:tabLst>
            </a:pPr>
            <a:endParaRPr lang="en-US" sz="300" dirty="0" smtClean="0">
              <a:latin typeface="Palatino Linotype" pitchFamily="18" charset="0"/>
            </a:endParaRPr>
          </a:p>
          <a:p>
            <a:pPr marL="114300" algn="just">
              <a:tabLst>
                <a:tab pos="0" algn="l"/>
                <a:tab pos="1828800" algn="dec"/>
                <a:tab pos="3773488" algn="r"/>
              </a:tabLst>
            </a:pPr>
            <a:r>
              <a:rPr lang="en-US" sz="800" dirty="0" smtClean="0">
                <a:latin typeface="Palatino Linotype" pitchFamily="18" charset="0"/>
              </a:rPr>
              <a:t>Children’s Ministry (Pre K – 5</a:t>
            </a:r>
            <a:r>
              <a:rPr lang="en-US" sz="800" baseline="30000" dirty="0" smtClean="0">
                <a:latin typeface="Palatino Linotype" pitchFamily="18" charset="0"/>
              </a:rPr>
              <a:t>th</a:t>
            </a:r>
            <a:r>
              <a:rPr lang="en-US" sz="800" dirty="0" smtClean="0">
                <a:latin typeface="Palatino Linotype" pitchFamily="18" charset="0"/>
              </a:rPr>
              <a:t> grade) </a:t>
            </a:r>
          </a:p>
          <a:p>
            <a:pPr marL="280988" algn="just">
              <a:tabLst>
                <a:tab pos="0" algn="l"/>
                <a:tab pos="1828800" algn="dec"/>
                <a:tab pos="3773488" algn="r"/>
              </a:tabLst>
            </a:pPr>
            <a:r>
              <a:rPr lang="en-US" sz="800" dirty="0" smtClean="0">
                <a:latin typeface="Palatino Linotype" pitchFamily="18" charset="0"/>
              </a:rPr>
              <a:t>Worship ………..…………..…Main Sanctuary……….…..…. Sunday 11:00 a.m.</a:t>
            </a:r>
          </a:p>
          <a:p>
            <a:pPr marL="280988" algn="just">
              <a:tabLst>
                <a:tab pos="0" algn="l"/>
                <a:tab pos="1828800" algn="dec"/>
                <a:tab pos="3773488" algn="r"/>
              </a:tabLst>
            </a:pPr>
            <a:r>
              <a:rPr lang="en-US" sz="800" dirty="0" smtClean="0">
                <a:latin typeface="Palatino Linotype" pitchFamily="18" charset="0"/>
              </a:rPr>
              <a:t>Bible Study…….……New Sanctuary Hall Classrooms….….Sunday 12:15 p.m.</a:t>
            </a:r>
          </a:p>
          <a:p>
            <a:pPr marL="280988" algn="just">
              <a:tabLst>
                <a:tab pos="0" algn="l"/>
                <a:tab pos="1828800" algn="dec"/>
                <a:tab pos="3773488" algn="r"/>
              </a:tabLst>
            </a:pPr>
            <a:endParaRPr lang="en-US" sz="800" dirty="0" smtClean="0">
              <a:latin typeface="Palatino Linotype" pitchFamily="18" charset="0"/>
            </a:endParaRPr>
          </a:p>
          <a:p>
            <a:pPr>
              <a:tabLst>
                <a:tab pos="0" algn="l"/>
                <a:tab pos="1828800" algn="dec"/>
                <a:tab pos="3773488" algn="r"/>
              </a:tabLst>
            </a:pPr>
            <a:r>
              <a:rPr lang="en-US" sz="900" u="sng" dirty="0" smtClean="0">
                <a:latin typeface="Palatino Linotype" pitchFamily="18" charset="0"/>
              </a:rPr>
              <a:t>KOREAN MINISTRY (K.M.)</a:t>
            </a:r>
          </a:p>
          <a:p>
            <a:pPr marL="274320" algn="just">
              <a:tabLst>
                <a:tab pos="0" algn="l"/>
                <a:tab pos="1828800" algn="dec"/>
                <a:tab pos="3773488" algn="r"/>
              </a:tabLst>
            </a:pPr>
            <a:r>
              <a:rPr lang="en-US" sz="800" dirty="0" smtClean="0">
                <a:latin typeface="Palatino Linotype" pitchFamily="18" charset="0"/>
              </a:rPr>
              <a:t>1</a:t>
            </a:r>
            <a:r>
              <a:rPr lang="en-US" sz="800" baseline="30000" dirty="0" smtClean="0">
                <a:latin typeface="Palatino Linotype" pitchFamily="18" charset="0"/>
              </a:rPr>
              <a:t>st</a:t>
            </a:r>
            <a:r>
              <a:rPr lang="en-US" sz="800" dirty="0" smtClean="0">
                <a:latin typeface="Palatino Linotype" pitchFamily="18" charset="0"/>
              </a:rPr>
              <a:t> Worship……………….….…New Sanctuary...............…...... Sunday 8:15 a.m.</a:t>
            </a:r>
          </a:p>
          <a:p>
            <a:pPr marL="274320" algn="just">
              <a:tabLst>
                <a:tab pos="0" algn="l"/>
                <a:tab pos="1828800" algn="dec"/>
                <a:tab pos="3773488" algn="r"/>
              </a:tabLst>
            </a:pPr>
            <a:r>
              <a:rPr lang="en-US" sz="800" dirty="0" smtClean="0">
                <a:latin typeface="Palatino Linotype" pitchFamily="18" charset="0"/>
              </a:rPr>
              <a:t>2</a:t>
            </a:r>
            <a:r>
              <a:rPr lang="en-US" sz="800" baseline="30000" dirty="0" smtClean="0">
                <a:latin typeface="Palatino Linotype" pitchFamily="18" charset="0"/>
              </a:rPr>
              <a:t>nd</a:t>
            </a:r>
            <a:r>
              <a:rPr lang="en-US" sz="800" dirty="0" smtClean="0">
                <a:latin typeface="Palatino Linotype" pitchFamily="18" charset="0"/>
              </a:rPr>
              <a:t> (Main) Worship…….….…..New Sanctuary.…………..….Sunday 11:15 a.m.</a:t>
            </a:r>
          </a:p>
          <a:p>
            <a:pPr marL="274320" algn="just">
              <a:tabLst>
                <a:tab pos="0" algn="l"/>
                <a:tab pos="1828800" algn="dec"/>
                <a:tab pos="3773488" algn="r"/>
              </a:tabLst>
            </a:pPr>
            <a:r>
              <a:rPr lang="en-US" sz="800" dirty="0" smtClean="0">
                <a:latin typeface="Palatino Linotype" pitchFamily="18" charset="0"/>
              </a:rPr>
              <a:t>Wednesday Night…….….…....New Sanctuary......…........Wednesday 8:00 p.m.</a:t>
            </a:r>
          </a:p>
          <a:p>
            <a:pPr marL="274320" algn="just">
              <a:tabLst>
                <a:tab pos="0" algn="l"/>
                <a:tab pos="1828800" algn="dec"/>
                <a:tab pos="3773488" algn="r"/>
              </a:tabLst>
            </a:pPr>
            <a:r>
              <a:rPr lang="en-US" sz="800" dirty="0" smtClean="0">
                <a:latin typeface="Palatino Linotype" pitchFamily="18" charset="0"/>
              </a:rPr>
              <a:t>Early Morning Prayer..………..New Sanctuary.......................Tue – Sat 5:45 a.m.</a:t>
            </a:r>
          </a:p>
          <a:p>
            <a:pPr marL="274320" algn="just">
              <a:tabLst>
                <a:tab pos="0" algn="l"/>
                <a:tab pos="1828800" algn="dec"/>
                <a:tab pos="3773488" algn="r"/>
              </a:tabLst>
            </a:pPr>
            <a:r>
              <a:rPr lang="en-US" sz="800" dirty="0" smtClean="0">
                <a:latin typeface="Palatino Linotype" pitchFamily="18" charset="0"/>
              </a:rPr>
              <a:t>Korean Language School..…New Fellowship Hall.................Sunday 10:15 a.m.</a:t>
            </a:r>
            <a:endParaRPr lang="en-US" sz="800" dirty="0">
              <a:latin typeface="Palatino Linotype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28600" y="2838252"/>
            <a:ext cx="3962400" cy="3257748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023783" y="5308888"/>
            <a:ext cx="3815418" cy="1091914"/>
          </a:xfrm>
          <a:prstGeom prst="round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0" y="6172200"/>
            <a:ext cx="3810000" cy="365125"/>
          </a:xfrm>
        </p:spPr>
        <p:txBody>
          <a:bodyPr/>
          <a:lstStyle/>
          <a:p>
            <a:r>
              <a:rPr lang="en-US" sz="700" b="1" dirty="0" smtClean="0">
                <a:solidFill>
                  <a:schemeClr val="tx1"/>
                </a:solidFill>
                <a:latin typeface="Palatino Linotype" pitchFamily="18" charset="0"/>
              </a:rPr>
              <a:t>8665 Old Annapolis Rd., Columbia, MD 21045</a:t>
            </a:r>
          </a:p>
          <a:p>
            <a:r>
              <a:rPr lang="en-US" sz="700" b="1" dirty="0" smtClean="0">
                <a:solidFill>
                  <a:schemeClr val="tx1"/>
                </a:solidFill>
                <a:latin typeface="Palatino Linotype" pitchFamily="18" charset="0"/>
              </a:rPr>
              <a:t>(410) 461 9620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Palatino Linotype" pitchFamily="18" charset="0"/>
              </a:rPr>
              <a:t>www.ghgpc.com </a:t>
            </a:r>
            <a:r>
              <a:rPr lang="en-US" sz="700" b="1" dirty="0" smtClean="0">
                <a:solidFill>
                  <a:schemeClr val="tx1"/>
                </a:solidFill>
                <a:latin typeface="Palatino Linotype" pitchFamily="18" charset="0"/>
              </a:rPr>
              <a:t>(Korean Ministry)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Palatino Linotype" pitchFamily="18" charset="0"/>
              </a:rPr>
              <a:t>http://ghgpc.topdiscussion.com </a:t>
            </a:r>
            <a:r>
              <a:rPr lang="en-US" sz="700" b="1" dirty="0" smtClean="0">
                <a:solidFill>
                  <a:schemeClr val="tx1"/>
                </a:solidFill>
                <a:latin typeface="Palatino Linotype" pitchFamily="18" charset="0"/>
              </a:rPr>
              <a:t>(English Ministry)</a:t>
            </a:r>
            <a:endParaRPr lang="en-US" sz="7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400" y="6491477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00" dirty="0" smtClean="0">
                <a:latin typeface="Palatino Linotype" pitchFamily="18" charset="0"/>
              </a:rPr>
              <a:t>		</a:t>
            </a:r>
            <a:r>
              <a:rPr lang="en-US" sz="700" baseline="0" dirty="0" smtClean="0">
                <a:latin typeface="Palatino Linotype" pitchFamily="18" charset="0"/>
              </a:rPr>
              <a:t>        </a:t>
            </a:r>
            <a:r>
              <a:rPr lang="en-US" sz="1200" b="1" dirty="0" smtClean="0">
                <a:latin typeface="Palatino Linotype" pitchFamily="18" charset="0"/>
              </a:rPr>
              <a:t>Sunday, January 10,</a:t>
            </a:r>
            <a:r>
              <a:rPr lang="en-US" sz="1200" b="1" baseline="0" dirty="0" smtClean="0">
                <a:latin typeface="Palatino Linotype" pitchFamily="18" charset="0"/>
              </a:rPr>
              <a:t> 2016</a:t>
            </a:r>
            <a:endParaRPr lang="en-US" sz="1200" b="1" dirty="0">
              <a:solidFill>
                <a:srgbClr val="FF0000"/>
              </a:solidFill>
              <a:latin typeface="Palatino Linotype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64591" y="5316236"/>
            <a:ext cx="3733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lvl="1"/>
            <a:r>
              <a:rPr lang="en-US" sz="800" u="sng" dirty="0" smtClean="0">
                <a:latin typeface="Century Gothic" pitchFamily="34" charset="0"/>
              </a:rPr>
              <a:t>Senior Pastor &amp; Korean Ministry Pastor</a:t>
            </a:r>
          </a:p>
          <a:p>
            <a:pPr marL="111125" lvl="1"/>
            <a:r>
              <a:rPr lang="en-US" sz="800" dirty="0" smtClean="0">
                <a:latin typeface="Century Gothic" pitchFamily="34" charset="0"/>
              </a:rPr>
              <a:t>   Rev. Nathan Tae Hahn	                      </a:t>
            </a:r>
            <a:r>
              <a:rPr lang="en-US" sz="800" dirty="0" smtClean="0">
                <a:latin typeface="Century Gothic" pitchFamily="34" charset="0"/>
                <a:hlinkClick r:id="rId4"/>
              </a:rPr>
              <a:t>nthahn@gmail.com</a:t>
            </a:r>
            <a:endParaRPr lang="en-US" sz="800" dirty="0" smtClean="0">
              <a:latin typeface="Century Gothic" pitchFamily="34" charset="0"/>
            </a:endParaRPr>
          </a:p>
          <a:p>
            <a:pPr marL="111125" lvl="1"/>
            <a:r>
              <a:rPr lang="en-US" sz="800" u="sng" dirty="0" smtClean="0">
                <a:latin typeface="Century Gothic" pitchFamily="34" charset="0"/>
              </a:rPr>
              <a:t>English Ministry Pastor &amp; EM/ Adult/College</a:t>
            </a:r>
          </a:p>
          <a:p>
            <a:pPr marL="111125" lvl="1"/>
            <a:r>
              <a:rPr lang="en-US" sz="800" dirty="0" smtClean="0">
                <a:latin typeface="Century Gothic" pitchFamily="34" charset="0"/>
              </a:rPr>
              <a:t>   Pastor Sydney Seiler	                     sydshi@hotmail.com</a:t>
            </a:r>
          </a:p>
          <a:p>
            <a:pPr marL="111125" lvl="1"/>
            <a:r>
              <a:rPr lang="en-US" sz="800" u="sng" smtClean="0">
                <a:latin typeface="Century Gothic" pitchFamily="34" charset="0"/>
              </a:rPr>
              <a:t>English Ministry </a:t>
            </a:r>
            <a:r>
              <a:rPr lang="en-US" sz="800" u="sng" dirty="0" smtClean="0">
                <a:latin typeface="Century Gothic" pitchFamily="34" charset="0"/>
              </a:rPr>
              <a:t>Youth Pastor</a:t>
            </a:r>
          </a:p>
          <a:p>
            <a:pPr marL="111125" lvl="1"/>
            <a:r>
              <a:rPr lang="en-US" sz="800" dirty="0" smtClean="0">
                <a:latin typeface="Century Gothic" pitchFamily="34" charset="0"/>
              </a:rPr>
              <a:t>   Pastor John Jee	                      johnjee@gmail.com </a:t>
            </a:r>
          </a:p>
        </p:txBody>
      </p:sp>
    </p:spTree>
    <p:extLst>
      <p:ext uri="{BB962C8B-B14F-4D97-AF65-F5344CB8AC3E}">
        <p14:creationId xmlns:p14="http://schemas.microsoft.com/office/powerpoint/2010/main" val="2502416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27455</TotalTime>
  <Words>555</Words>
  <Application>Microsoft Macintosh PowerPoint</Application>
  <PresentationFormat>On-screen Show (4:3)</PresentationFormat>
  <Paragraphs>128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Century Gothic</vt:lpstr>
      <vt:lpstr>Palatino Linotype</vt:lpstr>
      <vt:lpstr>Goudy Old Style</vt:lpstr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Family</dc:creator>
  <cp:lastModifiedBy>Syd S</cp:lastModifiedBy>
  <cp:revision>1054</cp:revision>
  <cp:lastPrinted>2014-11-30T02:16:18Z</cp:lastPrinted>
  <dcterms:created xsi:type="dcterms:W3CDTF">2011-10-03T01:04:37Z</dcterms:created>
  <dcterms:modified xsi:type="dcterms:W3CDTF">2016-01-09T23:29:32Z</dcterms:modified>
</cp:coreProperties>
</file>